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4"/>
  </p:notesMasterIdLst>
  <p:sldIdLst>
    <p:sldId id="256" r:id="rId2"/>
    <p:sldId id="371" r:id="rId3"/>
    <p:sldId id="372" r:id="rId4"/>
    <p:sldId id="257" r:id="rId5"/>
    <p:sldId id="332" r:id="rId6"/>
    <p:sldId id="373" r:id="rId7"/>
    <p:sldId id="359" r:id="rId8"/>
    <p:sldId id="360" r:id="rId9"/>
    <p:sldId id="361" r:id="rId10"/>
    <p:sldId id="369" r:id="rId11"/>
    <p:sldId id="374" r:id="rId12"/>
    <p:sldId id="362" r:id="rId13"/>
    <p:sldId id="370" r:id="rId14"/>
    <p:sldId id="260" r:id="rId15"/>
    <p:sldId id="333" r:id="rId16"/>
    <p:sldId id="334" r:id="rId17"/>
    <p:sldId id="258" r:id="rId18"/>
    <p:sldId id="367" r:id="rId19"/>
    <p:sldId id="375" r:id="rId20"/>
    <p:sldId id="340" r:id="rId21"/>
    <p:sldId id="343" r:id="rId22"/>
    <p:sldId id="353" r:id="rId23"/>
    <p:sldId id="377" r:id="rId24"/>
    <p:sldId id="357" r:id="rId25"/>
    <p:sldId id="358" r:id="rId26"/>
    <p:sldId id="378" r:id="rId27"/>
    <p:sldId id="379" r:id="rId28"/>
    <p:sldId id="376" r:id="rId29"/>
    <p:sldId id="324" r:id="rId30"/>
    <p:sldId id="295" r:id="rId31"/>
    <p:sldId id="326" r:id="rId32"/>
    <p:sldId id="327"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樣式 1 - 輔色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54"/>
    <p:restoredTop sz="80139" autoAdjust="0"/>
  </p:normalViewPr>
  <p:slideViewPr>
    <p:cSldViewPr snapToGrid="0">
      <p:cViewPr varScale="1">
        <p:scale>
          <a:sx n="83" d="100"/>
          <a:sy n="83" d="100"/>
        </p:scale>
        <p:origin x="96" y="3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en-US" sz="1100" b="0" i="0" u="none" strike="noStrike" cap="none" dirty="0" smtClean="0">
                <a:solidFill>
                  <a:srgbClr val="000000"/>
                </a:solidFill>
                <a:effectLst/>
                <a:latin typeface="Arial"/>
                <a:ea typeface="Arial"/>
                <a:cs typeface="Arial"/>
                <a:sym typeface="Arial"/>
              </a:rPr>
              <a:t>這是一個比較常看到取得歷史交易紀錄的方法，</a:t>
            </a:r>
            <a:r>
              <a:rPr lang="en-US" altLang="zh-TW" sz="1100" b="0" i="0" u="none" strike="noStrike" cap="none" dirty="0" smtClean="0">
                <a:solidFill>
                  <a:srgbClr val="000000"/>
                </a:solidFill>
                <a:effectLst/>
                <a:latin typeface="Arial"/>
                <a:ea typeface="Arial"/>
                <a:cs typeface="Arial"/>
                <a:sym typeface="Arial"/>
              </a:rPr>
              <a:t>event listener</a:t>
            </a:r>
            <a:r>
              <a:rPr lang="zh-TW" altLang="en-US" sz="1100" b="0" i="0" u="none" strike="noStrike" cap="none" dirty="0" smtClean="0">
                <a:solidFill>
                  <a:srgbClr val="000000"/>
                </a:solidFill>
                <a:effectLst/>
                <a:latin typeface="Arial"/>
                <a:ea typeface="Arial"/>
                <a:cs typeface="Arial"/>
                <a:sym typeface="Arial"/>
              </a:rPr>
              <a:t>，主要是利用</a:t>
            </a:r>
            <a:r>
              <a:rPr lang="en-US" altLang="zh-TW" sz="1100" b="0" i="0" u="none" strike="noStrike" cap="none" dirty="0" smtClean="0">
                <a:solidFill>
                  <a:srgbClr val="000000"/>
                </a:solidFill>
                <a:effectLst/>
                <a:latin typeface="Arial"/>
                <a:ea typeface="Arial"/>
                <a:cs typeface="Arial"/>
                <a:sym typeface="Arial"/>
              </a:rPr>
              <a:t>web</a:t>
            </a:r>
            <a:r>
              <a:rPr lang="zh-TW" altLang="en-US" sz="1100" b="0" i="0" u="none" strike="noStrike" cap="none" dirty="0" smtClean="0">
                <a:solidFill>
                  <a:srgbClr val="000000"/>
                </a:solidFill>
                <a:effectLst/>
                <a:latin typeface="Arial"/>
                <a:ea typeface="Arial"/>
                <a:cs typeface="Arial"/>
                <a:sym typeface="Arial"/>
              </a:rPr>
              <a:t> </a:t>
            </a:r>
            <a:r>
              <a:rPr lang="en-US" altLang="zh-TW" sz="1100" b="0" i="0" u="none" strike="noStrike" cap="none" dirty="0" smtClean="0">
                <a:solidFill>
                  <a:srgbClr val="000000"/>
                </a:solidFill>
                <a:effectLst/>
                <a:latin typeface="Arial"/>
                <a:ea typeface="Arial"/>
                <a:cs typeface="Arial"/>
                <a:sym typeface="Arial"/>
              </a:rPr>
              <a:t>API</a:t>
            </a:r>
            <a:r>
              <a:rPr lang="zh-TW" altLang="en-US" sz="1100" b="0" i="0" u="none" strike="noStrike" cap="none" dirty="0" smtClean="0">
                <a:solidFill>
                  <a:srgbClr val="000000"/>
                </a:solidFill>
                <a:effectLst/>
                <a:latin typeface="Arial"/>
                <a:ea typeface="Arial"/>
                <a:cs typeface="Arial"/>
                <a:sym typeface="Arial"/>
              </a:rPr>
              <a:t>監聽並取得該智能合約的特定</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。例如今天我要轉送一枚代幣給</a:t>
            </a:r>
            <a:r>
              <a:rPr lang="en-US" altLang="zh-TW" sz="1100" b="0" i="0" u="none" strike="noStrike" cap="none" dirty="0" smtClean="0">
                <a:solidFill>
                  <a:srgbClr val="000000"/>
                </a:solidFill>
                <a:effectLst/>
                <a:latin typeface="Arial"/>
                <a:ea typeface="Arial"/>
                <a:cs typeface="Arial"/>
                <a:sym typeface="Arial"/>
              </a:rPr>
              <a:t>Alice</a:t>
            </a:r>
            <a:r>
              <a:rPr lang="zh-TW" altLang="en-US" sz="1100" b="0" i="0" u="none" strike="noStrike" cap="none" dirty="0" smtClean="0">
                <a:solidFill>
                  <a:srgbClr val="000000"/>
                </a:solidFill>
                <a:effectLst/>
                <a:latin typeface="Arial"/>
                <a:ea typeface="Arial"/>
                <a:cs typeface="Arial"/>
                <a:sym typeface="Arial"/>
              </a:rPr>
              <a:t>，我可以在合約內部訂定一個</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，當我下達轉送的指令時同時發出</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，而我就可以在區塊鏈外部是否有此</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的發生，以取得交易紀錄。</a:t>
            </a:r>
            <a:endParaRPr lang="en-US" altLang="zh-TW" sz="1100" b="0" i="0" u="none" strike="noStrike" cap="none" dirty="0" smtClean="0">
              <a:solidFill>
                <a:srgbClr val="000000"/>
              </a:solidFill>
              <a:effectLst/>
              <a:latin typeface="Arial"/>
              <a:ea typeface="Arial"/>
              <a:cs typeface="Arial"/>
              <a:sym typeface="Arial"/>
            </a:endParaRPr>
          </a:p>
          <a:p>
            <a:pPr marL="158750" indent="0">
              <a:buNone/>
            </a:pPr>
            <a:r>
              <a:rPr lang="zh-TW" altLang="en-US" sz="1100" b="0" i="0" u="none" strike="noStrike" cap="none" dirty="0" smtClean="0">
                <a:solidFill>
                  <a:srgbClr val="000000"/>
                </a:solidFill>
                <a:effectLst/>
                <a:latin typeface="Arial"/>
                <a:ea typeface="Arial"/>
                <a:cs typeface="Arial"/>
                <a:sym typeface="Arial"/>
              </a:rPr>
              <a:t>而這類方法主要缺點在於</a:t>
            </a:r>
            <a:r>
              <a:rPr lang="en-US" altLang="zh-TW" sz="1100" b="0" i="0" u="none" strike="noStrike" cap="none" dirty="0" smtClean="0">
                <a:solidFill>
                  <a:srgbClr val="000000"/>
                </a:solidFill>
                <a:effectLst/>
                <a:latin typeface="Arial"/>
                <a:ea typeface="Arial"/>
                <a:cs typeface="Arial"/>
                <a:sym typeface="Arial"/>
              </a:rPr>
              <a:t>:</a:t>
            </a:r>
          </a:p>
          <a:p>
            <a:pPr marL="387350" indent="-228600">
              <a:buAutoNum type="arabicPeriod"/>
            </a:pPr>
            <a:r>
              <a:rPr lang="zh-TW" altLang="en-US" sz="1100" b="0" i="0" u="none" strike="noStrike" cap="none" dirty="0" smtClean="0">
                <a:solidFill>
                  <a:srgbClr val="000000"/>
                </a:solidFill>
                <a:effectLst/>
                <a:latin typeface="Arial"/>
                <a:ea typeface="Arial"/>
                <a:cs typeface="Arial"/>
                <a:sym typeface="Arial"/>
              </a:rPr>
              <a:t>需要在智能合約內部加入</a:t>
            </a:r>
            <a:r>
              <a:rPr lang="en-US" altLang="zh-TW" sz="1100" b="0" i="0" u="none" strike="noStrike" cap="none" dirty="0" smtClean="0">
                <a:solidFill>
                  <a:srgbClr val="000000"/>
                </a:solidFill>
                <a:effectLst/>
                <a:latin typeface="Arial"/>
                <a:ea typeface="Arial"/>
                <a:cs typeface="Arial"/>
                <a:sym typeface="Arial"/>
              </a:rPr>
              <a:t>Event</a:t>
            </a:r>
          </a:p>
          <a:p>
            <a:pPr marL="387350" indent="-228600">
              <a:buAutoNum type="arabicPeriod"/>
            </a:pPr>
            <a:r>
              <a:rPr lang="zh-TW" altLang="en-US" sz="1100" b="0" i="0" u="none" strike="noStrike" cap="none" dirty="0" smtClean="0">
                <a:solidFill>
                  <a:srgbClr val="000000"/>
                </a:solidFill>
                <a:effectLst/>
                <a:latin typeface="Arial"/>
                <a:ea typeface="Arial"/>
                <a:cs typeface="Arial"/>
                <a:sym typeface="Arial"/>
              </a:rPr>
              <a:t>從外部取得的事件 </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交易紀錄</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，大多儲存於本地的資料庫中。</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75144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24084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此為本實驗的設計發想，主要想法是儲存區塊鏈</a:t>
            </a:r>
            <a:r>
              <a:rPr lang="en-US" altLang="zh-TW" dirty="0" smtClean="0"/>
              <a:t>A</a:t>
            </a:r>
            <a:r>
              <a:rPr lang="zh-TW" altLang="en-US" dirty="0" smtClean="0"/>
              <a:t>的交易紀錄，而我們的作法是將這些交易紀錄儲存於另一區塊鏈</a:t>
            </a:r>
            <a:r>
              <a:rPr lang="en-US" altLang="zh-TW" dirty="0" smtClean="0"/>
              <a:t>B</a:t>
            </a:r>
            <a:r>
              <a:rPr lang="zh-TW" altLang="en-US" dirty="0" smtClean="0"/>
              <a:t>中。</a:t>
            </a:r>
            <a:endParaRPr lang="en-US" altLang="zh-TW" dirty="0" smtClean="0"/>
          </a:p>
          <a:p>
            <a:pPr marL="0" lvl="0" indent="0" algn="l" rtl="0">
              <a:spcBef>
                <a:spcPts val="0"/>
              </a:spcBef>
              <a:spcAft>
                <a:spcPts val="0"/>
              </a:spcAft>
              <a:buNone/>
            </a:pPr>
            <a:r>
              <a:rPr lang="zh-TW" altLang="en-US" dirty="0" smtClean="0"/>
              <a:t>而使用區塊鏈作為儲存的環境，主要可以利用其多節點的特性，以共同維護鏈上資料的正確性。</a:t>
            </a:r>
            <a:endParaRPr lang="en-US" altLang="zh-TW" dirty="0" smtClean="0"/>
          </a:p>
          <a:p>
            <a:pPr marL="0" lvl="0" indent="0" algn="l" rtl="0">
              <a:spcBef>
                <a:spcPts val="0"/>
              </a:spcBef>
              <a:spcAft>
                <a:spcPts val="0"/>
              </a:spcAft>
              <a:buNone/>
            </a:pPr>
            <a:r>
              <a:rPr lang="zh-TW" altLang="en-US" dirty="0" smtClean="0"/>
              <a:t>在此，我們使用私有鏈。</a:t>
            </a:r>
            <a:endParaRPr lang="en-US" altLang="zh-TW" dirty="0" smtClean="0"/>
          </a:p>
          <a:p>
            <a:pPr marL="0" lvl="0" indent="0" algn="l" rtl="0">
              <a:spcBef>
                <a:spcPts val="0"/>
              </a:spcBef>
              <a:spcAft>
                <a:spcPts val="0"/>
              </a:spcAft>
              <a:buNone/>
            </a:pPr>
            <a:r>
              <a:rPr lang="zh-TW" altLang="en-US" dirty="0" smtClean="0"/>
              <a:t>而且，利用另一區塊鏈作為儲存，主要考量到其區塊鏈上可能發生交易擁塞的狀況</a:t>
            </a:r>
            <a:r>
              <a:rPr lang="zh-TW" altLang="en-US" smtClean="0"/>
              <a:t>，而且私有</a:t>
            </a:r>
            <a:r>
              <a:rPr lang="zh-TW" altLang="en-US" dirty="0" smtClean="0"/>
              <a:t>鏈中我們能夠自訂其區塊大小、挖礦速度等，能夠加速同步交易</a:t>
            </a:r>
            <a:r>
              <a:rPr lang="zh-TW" altLang="en-US" smtClean="0"/>
              <a:t>的效率</a:t>
            </a:r>
            <a:endParaRPr lang="en-US" altLang="zh-TW" dirty="0" smtClean="0"/>
          </a:p>
        </p:txBody>
      </p:sp>
    </p:spTree>
    <p:extLst>
      <p:ext uri="{BB962C8B-B14F-4D97-AF65-F5344CB8AC3E}">
        <p14:creationId xmlns:p14="http://schemas.microsoft.com/office/powerpoint/2010/main" val="2945922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mtClean="0"/>
              <a:t>此為本研究之系統設計</a:t>
            </a:r>
            <a:endParaRPr lang="zh-TW" altLang="en-US" dirty="0"/>
          </a:p>
        </p:txBody>
      </p:sp>
    </p:spTree>
    <p:extLst>
      <p:ext uri="{BB962C8B-B14F-4D97-AF65-F5344CB8AC3E}">
        <p14:creationId xmlns:p14="http://schemas.microsoft.com/office/powerpoint/2010/main" val="867910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依研究主題的領域先介紹區塊鏈，接著針對智能合約與跨鏈技術</a:t>
            </a:r>
            <a:r>
              <a:rPr lang="en-US" altLang="zh-TW" dirty="0"/>
              <a:t> - </a:t>
            </a:r>
            <a:r>
              <a:rPr lang="en-US" altLang="zh-TW" dirty="0" err="1"/>
              <a:t>Oraclize</a:t>
            </a:r>
            <a:r>
              <a:rPr lang="en-US" altLang="zh-TW" dirty="0"/>
              <a:t>(Provable)</a:t>
            </a:r>
            <a:r>
              <a:rPr lang="zh-TW" altLang="en-US" dirty="0"/>
              <a:t>服務進行說明</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7350" indent="-228600" fontAlgn="base">
              <a:buAutoNum type="arabicPeriod"/>
            </a:pP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區塊鏈是為一個「去中心化的分散式資料庫」，透過集體維護讓區塊鏈裡面的資料更可靠；區塊鏈技術依靠複雜的密碼學來加密資料，再透過巧妙的數學分散式演算法，解決了最讓人擔憂的安全信任問題，並</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透過分散式的方式達成數據儲存、交易驗證、訊息傳遞</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r>
              <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2.</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 隨著</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區塊鏈技術</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不斷創新發展</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，除了常見的公有鏈以外，隨著應用場景的不同，更衍伸出適合企業、產業界使用的私有鏈與聯盟鏈。</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而建立私有鏈也可以自訂其區塊大小、挖礦速度，達到使用者的應用需求。</a:t>
            </a: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3.</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 而我所提及的區塊大小、挖礦速度則是關連到區塊鏈中的交易。</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區塊鏈上的交易是在於打包交易並出塊，通過驗證與確認交易是否有效，並讓區塊鏈中的所有節點進行更新、以及擁有相同的帳本內容，這樣打包交易並出塊的機制就是「挖礦」</a:t>
            </a:r>
            <a:r>
              <a:rPr lang="zh-TW" altLang="zh-TW" dirty="0" smtClean="0">
                <a:effectLst/>
                <a:latin typeface="DengXian" panose="02010600030101010101" pitchFamily="2" charset="-122"/>
                <a:ea typeface="DengXian" panose="02010600030101010101" pitchFamily="2" charset="-122"/>
              </a:rPr>
              <a:t> </a:t>
            </a:r>
            <a:r>
              <a:rPr lang="zh-TW" altLang="en-US" dirty="0" smtClean="0">
                <a:effectLst/>
                <a:latin typeface="DengXian" panose="02010600030101010101" pitchFamily="2" charset="-122"/>
                <a:ea typeface="DengXian" panose="02010600030101010101" pitchFamily="2" charset="-122"/>
              </a:rPr>
              <a:t>。例如</a:t>
            </a:r>
            <a:r>
              <a:rPr lang="en-US" altLang="zh-TW" dirty="0" smtClean="0">
                <a:effectLst/>
                <a:latin typeface="DengXian" panose="02010600030101010101" pitchFamily="2" charset="-122"/>
                <a:ea typeface="DengXian" panose="02010600030101010101" pitchFamily="2" charset="-122"/>
              </a:rPr>
              <a:t>:</a:t>
            </a:r>
            <a:r>
              <a:rPr lang="zh-TW" altLang="en-US" dirty="0" smtClean="0">
                <a:effectLst/>
                <a:latin typeface="DengXian" panose="02010600030101010101" pitchFamily="2" charset="-122"/>
                <a:ea typeface="DengXian" panose="02010600030101010101" pitchFamily="2" charset="-122"/>
              </a:rPr>
              <a:t>在</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以太坊主網當中，每個區塊都有</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既定</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的大小限制。</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在以太坊中發送</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交易</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是需要支付手續費的，而手續費</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會依據交易的內容而有所不同，若是交易需花費的</a:t>
            </a:r>
            <a:r>
              <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太高或是超出區塊鏈所設定的大小限制，則可能發生交易無法打包至區塊中，而</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發生</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滯留</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的狀況</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p:txBody>
      </p:sp>
    </p:spTree>
    <p:extLst>
      <p:ext uri="{BB962C8B-B14F-4D97-AF65-F5344CB8AC3E}">
        <p14:creationId xmlns:p14="http://schemas.microsoft.com/office/powerpoint/2010/main" val="62566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智能合約是區塊鏈中一種制訂合約時所使用的特殊協議，主要用於提供驗證及執行智能合約內所訂定的條件。智能合約中內含了程式碼函式，亦能與其他合約進行互動、做決策、儲存資料及傳送以太幣等功能。</a:t>
            </a: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一、安全性高：智能合約經過加密並儲存於區塊鏈節點上，因此能夠確定在未經許可的情況下不會有更改、遺失的狀況。</a:t>
            </a:r>
          </a:p>
          <a:p>
            <a:pPr fontAlgn="base"/>
            <a:r>
              <a:rPr lang="zh-TW" altLang="en-US" sz="1100" b="0" i="0" u="none" strike="noStrike" cap="none" dirty="0">
                <a:solidFill>
                  <a:srgbClr val="000000"/>
                </a:solidFill>
                <a:effectLst/>
                <a:latin typeface="Arial"/>
                <a:ea typeface="Arial"/>
                <a:cs typeface="Arial"/>
                <a:sym typeface="Arial"/>
              </a:rPr>
              <a:t>二、交易效率高：智能合約的流程幾乎為自動化，讓交易效率提高，許多中介都可能會被淘汰。</a:t>
            </a:r>
          </a:p>
          <a:p>
            <a:pPr fontAlgn="base"/>
            <a:r>
              <a:rPr lang="zh-TW" altLang="en-US" sz="1100" b="0" i="0" u="none" strike="noStrike" cap="none" dirty="0">
                <a:solidFill>
                  <a:srgbClr val="000000"/>
                </a:solidFill>
                <a:effectLst/>
                <a:latin typeface="Arial"/>
                <a:ea typeface="Arial"/>
                <a:cs typeface="Arial"/>
                <a:sym typeface="Arial"/>
              </a:rPr>
              <a:t>三、可客制化：現在存有的智能合約種類多樣，並能依照客戶需求進行修改。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66337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922745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本實驗架構主要開發於以太坊私有鏈，為的是解決</a:t>
            </a:r>
            <a:r>
              <a:rPr lang="zh-TW" altLang="zh-TW" sz="1100" b="0" i="0" u="none" strike="noStrike" cap="none" dirty="0" smtClean="0">
                <a:solidFill>
                  <a:srgbClr val="000000"/>
                </a:solidFill>
                <a:effectLst/>
                <a:latin typeface="Arial"/>
                <a:ea typeface="Arial"/>
                <a:cs typeface="Arial"/>
                <a:sym typeface="Arial"/>
              </a:rPr>
              <a:t>區塊鏈的交易擁塞的情形</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將交易記錄與查詢的服務獨立於主網</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、避免支付過高的手續費</a:t>
            </a:r>
            <a:r>
              <a:rPr lang="en-US" altLang="zh-TW" sz="1100" b="0" i="0" u="none" strike="noStrike" cap="none" dirty="0" smtClean="0">
                <a:solidFill>
                  <a:srgbClr val="000000"/>
                </a:solidFill>
                <a:effectLst/>
                <a:latin typeface="Arial"/>
                <a:ea typeface="Arial"/>
                <a:cs typeface="Arial"/>
                <a:sym typeface="Arial"/>
              </a:rPr>
              <a:t>(Gas)</a:t>
            </a:r>
            <a:r>
              <a:rPr lang="zh-TW" altLang="en-US" sz="1100" b="0" i="0" u="none" strike="noStrike" cap="none" dirty="0" smtClean="0">
                <a:solidFill>
                  <a:srgbClr val="000000"/>
                </a:solidFill>
                <a:effectLst/>
                <a:latin typeface="Arial"/>
                <a:ea typeface="Arial"/>
                <a:cs typeface="Arial"/>
                <a:sym typeface="Arial"/>
              </a:rPr>
              <a:t>、以及打破區塊大小的限制</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提升存取歷史交易的效率</a:t>
            </a:r>
            <a:r>
              <a:rPr lang="en-US" altLang="zh-TW" sz="1100" b="0" i="0" u="none" strike="noStrike" cap="none" dirty="0" smtClean="0">
                <a:solidFill>
                  <a:srgbClr val="000000"/>
                </a:solidFill>
                <a:effectLst/>
                <a:latin typeface="Arial"/>
                <a:ea typeface="Arial"/>
                <a:cs typeface="Arial"/>
                <a:sym typeface="Arial"/>
              </a:rPr>
              <a:t>)</a:t>
            </a:r>
            <a:endParaRPr lang="en-US" altLang="zh-TW" dirty="0" smtClean="0"/>
          </a:p>
          <a:p>
            <a:pPr marL="0" lvl="0" indent="0" algn="l" rtl="0">
              <a:spcBef>
                <a:spcPts val="0"/>
              </a:spcBef>
              <a:spcAft>
                <a:spcPts val="0"/>
              </a:spcAft>
              <a:buNone/>
            </a:pPr>
            <a:r>
              <a:rPr lang="zh-TW" altLang="en-US" dirty="0" smtClean="0"/>
              <a:t>以及開發一智能合約儲存主網上的數位貨幣歷史交易紀錄，結合</a:t>
            </a:r>
            <a:r>
              <a:rPr lang="en-US" altLang="zh-TW" dirty="0" err="1" smtClean="0"/>
              <a:t>Oraclize</a:t>
            </a:r>
            <a:r>
              <a:rPr lang="en-US" altLang="zh-TW" dirty="0" smtClean="0"/>
              <a:t>(Provable)</a:t>
            </a:r>
            <a:r>
              <a:rPr lang="zh-TW" altLang="en-US" dirty="0" smtClean="0"/>
              <a:t>服務負責傳送以太坊主網上的數位貨幣交易，</a:t>
            </a:r>
            <a:endParaRPr lang="en-US" altLang="zh-TW" dirty="0" smtClean="0"/>
          </a:p>
          <a:p>
            <a:pPr marL="0" lvl="0" indent="0" algn="l" rtl="0">
              <a:spcBef>
                <a:spcPts val="0"/>
              </a:spcBef>
              <a:spcAft>
                <a:spcPts val="0"/>
              </a:spcAft>
              <a:buNone/>
            </a:pPr>
            <a:r>
              <a:rPr lang="zh-TW" altLang="en-US" dirty="0" smtClean="0"/>
              <a:t>本實驗將使用見證人之跨鏈方式，將</a:t>
            </a:r>
            <a:r>
              <a:rPr lang="en-US" altLang="zh-TW" dirty="0" err="1" smtClean="0"/>
              <a:t>Oraclize</a:t>
            </a:r>
            <a:r>
              <a:rPr lang="en-US" altLang="zh-TW" dirty="0" smtClean="0"/>
              <a:t>(Provable)</a:t>
            </a:r>
            <a:r>
              <a:rPr lang="zh-TW" altLang="en-US" dirty="0" smtClean="0"/>
              <a:t>視為兩區塊鏈的共同信任對象，完全信任其傳遞信息內容的正確性</a:t>
            </a:r>
            <a:endParaRPr lang="en-US" altLang="zh-TW" dirty="0" smtClean="0"/>
          </a:p>
          <a:p>
            <a:pPr marL="0" lvl="0" indent="0" algn="l" rtl="0">
              <a:spcBef>
                <a:spcPts val="0"/>
              </a:spcBef>
              <a:spcAft>
                <a:spcPts val="0"/>
              </a:spcAft>
              <a:buNone/>
            </a:pPr>
            <a:r>
              <a:rPr lang="zh-TW" altLang="en-US" dirty="0" smtClean="0"/>
              <a:t>另有一</a:t>
            </a:r>
            <a:r>
              <a:rPr lang="en" altLang="zh-TW" dirty="0" smtClean="0"/>
              <a:t>Time Oracle</a:t>
            </a:r>
            <a:r>
              <a:rPr lang="zh-TW" altLang="en-US" dirty="0" smtClean="0"/>
              <a:t>伺服器，主要功能為設定每隔一段時間，觸發智能合約中的</a:t>
            </a:r>
            <a:r>
              <a:rPr lang="en-US" altLang="zh-TW" dirty="0" err="1" smtClean="0"/>
              <a:t>Oraclize</a:t>
            </a:r>
            <a:r>
              <a:rPr lang="zh-TW" altLang="en-US" dirty="0" smtClean="0"/>
              <a:t>服務，並透過</a:t>
            </a:r>
            <a:r>
              <a:rPr lang="en-US" altLang="zh-TW" dirty="0" err="1" smtClean="0"/>
              <a:t>Etherscan</a:t>
            </a:r>
            <a:r>
              <a:rPr lang="zh-TW" altLang="en-US" dirty="0" smtClean="0"/>
              <a:t>的</a:t>
            </a:r>
            <a:r>
              <a:rPr lang="en-US" altLang="zh-TW" dirty="0" smtClean="0"/>
              <a:t>API</a:t>
            </a:r>
            <a:r>
              <a:rPr lang="zh-TW" altLang="en-US" dirty="0" smtClean="0"/>
              <a:t>，以取得主網上的交易資訊</a:t>
            </a:r>
            <a:endParaRPr lang="en-US" altLang="zh-TW" dirty="0"/>
          </a:p>
        </p:txBody>
      </p:sp>
    </p:spTree>
    <p:extLst>
      <p:ext uri="{BB962C8B-B14F-4D97-AF65-F5344CB8AC3E}">
        <p14:creationId xmlns:p14="http://schemas.microsoft.com/office/powerpoint/2010/main" val="1996218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502868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此為本實驗系統中所儲存之資料內容，其資料為透過區塊高度有小到大儲存</a:t>
            </a:r>
            <a:endParaRPr lang="en-US" altLang="zh-TW" dirty="0" smtClean="0"/>
          </a:p>
        </p:txBody>
      </p:sp>
    </p:spTree>
    <p:extLst>
      <p:ext uri="{BB962C8B-B14F-4D97-AF65-F5344CB8AC3E}">
        <p14:creationId xmlns:p14="http://schemas.microsoft.com/office/powerpoint/2010/main" val="806272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a:t>的方式，更快速的取得欲查詢的交易內容</a:t>
            </a:r>
            <a:endParaRPr lang="zh-TW" altLang="en-US" dirty="0"/>
          </a:p>
        </p:txBody>
      </p:sp>
    </p:spTree>
    <p:extLst>
      <p:ext uri="{BB962C8B-B14F-4D97-AF65-F5344CB8AC3E}">
        <p14:creationId xmlns:p14="http://schemas.microsoft.com/office/powerpoint/2010/main" val="299667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a:t>的方式，更快速的取得欲查詢的交易內容</a:t>
            </a:r>
            <a:endParaRPr lang="zh-TW" altLang="en-US" dirty="0"/>
          </a:p>
        </p:txBody>
      </p:sp>
    </p:spTree>
    <p:extLst>
      <p:ext uri="{BB962C8B-B14F-4D97-AF65-F5344CB8AC3E}">
        <p14:creationId xmlns:p14="http://schemas.microsoft.com/office/powerpoint/2010/main" val="1576133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a:t>的方式，更快速的取得欲查詢的交易內容</a:t>
            </a:r>
            <a:endParaRPr lang="zh-TW" altLang="en-US" dirty="0"/>
          </a:p>
        </p:txBody>
      </p:sp>
    </p:spTree>
    <p:extLst>
      <p:ext uri="{BB962C8B-B14F-4D97-AF65-F5344CB8AC3E}">
        <p14:creationId xmlns:p14="http://schemas.microsoft.com/office/powerpoint/2010/main" val="358317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197252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051601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但是於區塊鏈搜索資料不易，所以我們提供本研究之服務，解決區塊鏈搜索的困難性，並追蹤數位貨幣在區塊鏈上的資料流通與貨幣流向，同時也提供範圍查詢的功能，讓使用者可以更便利地取得交易資料，因此數位貨幣的交易記錄與查詢成為當前刻不容緩的議題。</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這邊我利用這個例子來解釋，這是一區塊鏈，而這些都是此區塊鏈上的用戶，用戶間的每條線皆代表有交易的發生。</a:t>
            </a:r>
            <a:endPar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而我們該如何知道</a:t>
            </a:r>
            <a:r>
              <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Alice</a:t>
            </a: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與</a:t>
            </a:r>
            <a:r>
              <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Bob</a:t>
            </a: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之間發生過那些歷史交易，或是他們倆在使用某個代幣的交易紀錄，甚至是想得知於某個區塊區間</a:t>
            </a:r>
            <a:r>
              <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or</a:t>
            </a: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時間範圍的所發生的交易</a:t>
            </a:r>
            <a:endPar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01406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2575003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p>
        </p:txBody>
      </p:sp>
    </p:spTree>
    <p:extLst>
      <p:ext uri="{BB962C8B-B14F-4D97-AF65-F5344CB8AC3E}">
        <p14:creationId xmlns:p14="http://schemas.microsoft.com/office/powerpoint/2010/main" val="649206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20.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9.png"/><Relationship Id="rId5" Type="http://schemas.openxmlformats.org/officeDocument/2006/relationships/image" Target="../media/image32.png"/><Relationship Id="rId15" Type="http://schemas.openxmlformats.org/officeDocument/2006/relationships/image" Target="../media/image21.png"/><Relationship Id="rId10" Type="http://schemas.openxmlformats.org/officeDocument/2006/relationships/image" Target="../media/image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7.png"/><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6.png"/><Relationship Id="rId2" Type="http://schemas.openxmlformats.org/officeDocument/2006/relationships/notesSlide" Target="../notesSlides/notesSlide5.xml"/><Relationship Id="rId16" Type="http://schemas.openxmlformats.org/officeDocument/2006/relationships/image" Target="../media/image4.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5.png"/><Relationship Id="rId10" Type="http://schemas.openxmlformats.org/officeDocument/2006/relationships/image" Target="../media/image14.png"/><Relationship Id="rId19"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Times New Roman" panose="02020603050405020304" pitchFamily="18" charset="0"/>
                <a:ea typeface="標楷體" panose="03000509000000000000" pitchFamily="65" charset="-120"/>
                <a:cs typeface="Times New Roman" panose="02020603050405020304" pitchFamily="18" charset="0"/>
              </a:rPr>
              <a:t>Event Listener</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web3 API </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監聽智能合約的特定</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需在</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智能</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合約內部加入「</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取得之事件大多儲存於資料庫中</a:t>
            </a:r>
            <a:endPar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10</a:t>
            </a:fld>
            <a:endParaRPr lang="zh-TW" altLang="en-US"/>
          </a:p>
        </p:txBody>
      </p:sp>
    </p:spTree>
    <p:extLst>
      <p:ext uri="{BB962C8B-B14F-4D97-AF65-F5344CB8AC3E}">
        <p14:creationId xmlns:p14="http://schemas.microsoft.com/office/powerpoint/2010/main" val="1096790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設計發想</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技術背景：區塊鏈、智能合約、跨鏈技術</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11</a:t>
            </a:fld>
            <a:endParaRPr lang="zh-TW" altLang="en-US"/>
          </a:p>
        </p:txBody>
      </p:sp>
    </p:spTree>
    <p:extLst>
      <p:ext uri="{BB962C8B-B14F-4D97-AF65-F5344CB8AC3E}">
        <p14:creationId xmlns:p14="http://schemas.microsoft.com/office/powerpoint/2010/main" val="334181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smtClean="0">
                <a:latin typeface="標楷體" panose="03000509000000000000" pitchFamily="65" charset="-120"/>
                <a:ea typeface="標楷體" panose="03000509000000000000" pitchFamily="65" charset="-120"/>
              </a:rPr>
              <a:t>設計發</a:t>
            </a:r>
            <a:r>
              <a:rPr lang="zh-TW" altLang="en-US" sz="3200" dirty="0">
                <a:latin typeface="標楷體" panose="03000509000000000000" pitchFamily="65" charset="-120"/>
                <a:ea typeface="標楷體" panose="03000509000000000000" pitchFamily="65" charset="-120"/>
              </a:rPr>
              <a:t>想</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cxnSp>
        <p:nvCxnSpPr>
          <p:cNvPr id="4" name="直線接點 3"/>
          <p:cNvCxnSpPr/>
          <p:nvPr/>
        </p:nvCxnSpPr>
        <p:spPr>
          <a:xfrm flipV="1">
            <a:off x="181303" y="2963917"/>
            <a:ext cx="8781393" cy="15768"/>
          </a:xfrm>
          <a:prstGeom prst="line">
            <a:avLst/>
          </a:prstGeom>
          <a:ln w="3175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889761" y="2521255"/>
            <a:ext cx="1364476" cy="338554"/>
          </a:xfrm>
          <a:prstGeom prst="rect">
            <a:avLst/>
          </a:prstGeom>
          <a:noFill/>
        </p:spPr>
        <p:txBody>
          <a:bodyPr wrap="none" rtlCol="0">
            <a:spAutoFit/>
          </a:bodyPr>
          <a:lstStyle/>
          <a:p>
            <a:r>
              <a:rPr lang="en-US" altLang="zh-TW" sz="1600" b="1" dirty="0" err="1" smtClean="0">
                <a:solidFill>
                  <a:srgbClr val="7030A0"/>
                </a:solidFill>
                <a:latin typeface="Times New Roman" panose="02020603050405020304" pitchFamily="18" charset="0"/>
                <a:cs typeface="Times New Roman" panose="02020603050405020304" pitchFamily="18" charset="0"/>
              </a:rPr>
              <a:t>Blockchain</a:t>
            </a:r>
            <a:r>
              <a:rPr lang="en-US" altLang="zh-TW" sz="1600" b="1" dirty="0" smtClean="0">
                <a:solidFill>
                  <a:srgbClr val="7030A0"/>
                </a:solidFill>
                <a:latin typeface="Times New Roman" panose="02020603050405020304" pitchFamily="18" charset="0"/>
                <a:cs typeface="Times New Roman" panose="02020603050405020304" pitchFamily="18" charset="0"/>
              </a:rPr>
              <a:t> A</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3895371" y="3083793"/>
            <a:ext cx="1353256" cy="338554"/>
          </a:xfrm>
          <a:prstGeom prst="rect">
            <a:avLst/>
          </a:prstGeom>
          <a:noFill/>
        </p:spPr>
        <p:txBody>
          <a:bodyPr wrap="none" rtlCol="0">
            <a:spAutoFit/>
          </a:bodyPr>
          <a:lstStyle/>
          <a:p>
            <a:r>
              <a:rPr lang="en-US" altLang="zh-TW" sz="1600" b="1" dirty="0" err="1" smtClean="0">
                <a:solidFill>
                  <a:srgbClr val="7030A0"/>
                </a:solidFill>
                <a:latin typeface="Times New Roman" panose="02020603050405020304" pitchFamily="18" charset="0"/>
                <a:cs typeface="Times New Roman" panose="02020603050405020304" pitchFamily="18" charset="0"/>
              </a:rPr>
              <a:t>Blockchain</a:t>
            </a:r>
            <a:r>
              <a:rPr lang="en-US" altLang="zh-TW" sz="1600" b="1" dirty="0" smtClean="0">
                <a:solidFill>
                  <a:srgbClr val="7030A0"/>
                </a:solidFill>
                <a:latin typeface="Times New Roman" panose="02020603050405020304" pitchFamily="18" charset="0"/>
                <a:cs typeface="Times New Roman" panose="02020603050405020304" pitchFamily="18" charset="0"/>
              </a:rPr>
              <a:t> B</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grpSp>
        <p:nvGrpSpPr>
          <p:cNvPr id="11" name="群組 10"/>
          <p:cNvGrpSpPr/>
          <p:nvPr/>
        </p:nvGrpSpPr>
        <p:grpSpPr>
          <a:xfrm>
            <a:off x="818714" y="1573425"/>
            <a:ext cx="540000" cy="540000"/>
            <a:chOff x="1061782" y="1523437"/>
            <a:chExt cx="540000" cy="540000"/>
          </a:xfrm>
        </p:grpSpPr>
        <p:pic>
          <p:nvPicPr>
            <p:cNvPr id="15" name="圖片 14">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1123987" y="1585642"/>
              <a:ext cx="415590" cy="415590"/>
            </a:xfrm>
            <a:prstGeom prst="rect">
              <a:avLst/>
            </a:prstGeom>
          </p:spPr>
        </p:pic>
        <p:sp>
          <p:nvSpPr>
            <p:cNvPr id="16" name="橢圓 15"/>
            <p:cNvSpPr/>
            <p:nvPr/>
          </p:nvSpPr>
          <p:spPr>
            <a:xfrm>
              <a:off x="1061782" y="152343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568183" y="1573425"/>
            <a:ext cx="540000" cy="540000"/>
            <a:chOff x="2464011" y="1523436"/>
            <a:chExt cx="540000" cy="540000"/>
          </a:xfrm>
        </p:grpSpPr>
        <p:pic>
          <p:nvPicPr>
            <p:cNvPr id="17" name="圖片 16">
              <a:extLst>
                <a:ext uri="{FF2B5EF4-FFF2-40B4-BE49-F238E27FC236}">
                  <a16:creationId xmlns:a16="http://schemas.microsoft.com/office/drawing/2014/main" id="{09C1CE31-3551-114F-BD3B-B5185BB3599B}"/>
                </a:ext>
              </a:extLst>
            </p:cNvPr>
            <p:cNvPicPr>
              <a:picLocks noChangeAspect="1"/>
            </p:cNvPicPr>
            <p:nvPr/>
          </p:nvPicPr>
          <p:blipFill>
            <a:blip r:embed="rId5"/>
            <a:stretch>
              <a:fillRect/>
            </a:stretch>
          </p:blipFill>
          <p:spPr>
            <a:xfrm>
              <a:off x="2526215" y="1585640"/>
              <a:ext cx="415592" cy="415592"/>
            </a:xfrm>
            <a:prstGeom prst="rect">
              <a:avLst/>
            </a:prstGeom>
          </p:spPr>
        </p:pic>
        <p:sp>
          <p:nvSpPr>
            <p:cNvPr id="18" name="橢圓 17"/>
            <p:cNvSpPr/>
            <p:nvPr/>
          </p:nvSpPr>
          <p:spPr>
            <a:xfrm>
              <a:off x="2464011" y="1523436"/>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7956279" y="1573425"/>
            <a:ext cx="540000" cy="540000"/>
            <a:chOff x="7686279" y="2235360"/>
            <a:chExt cx="540000" cy="540000"/>
          </a:xfrm>
        </p:grpSpPr>
        <p:pic>
          <p:nvPicPr>
            <p:cNvPr id="21" name="圖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279" y="2298360"/>
              <a:ext cx="414000" cy="414000"/>
            </a:xfrm>
            <a:prstGeom prst="rect">
              <a:avLst/>
            </a:prstGeom>
          </p:spPr>
        </p:pic>
        <p:sp>
          <p:nvSpPr>
            <p:cNvPr id="22" name="橢圓 21"/>
            <p:cNvSpPr/>
            <p:nvPr/>
          </p:nvSpPr>
          <p:spPr>
            <a:xfrm>
              <a:off x="7686279" y="2235360"/>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 name="群組 18"/>
          <p:cNvGrpSpPr/>
          <p:nvPr/>
        </p:nvGrpSpPr>
        <p:grpSpPr>
          <a:xfrm>
            <a:off x="6162431" y="1573425"/>
            <a:ext cx="540000" cy="540000"/>
            <a:chOff x="7146279" y="3568528"/>
            <a:chExt cx="540000" cy="540000"/>
          </a:xfrm>
        </p:grpSpPr>
        <p:pic>
          <p:nvPicPr>
            <p:cNvPr id="23" name="圖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9279" y="3631528"/>
              <a:ext cx="414000" cy="414000"/>
            </a:xfrm>
            <a:prstGeom prst="rect">
              <a:avLst/>
            </a:prstGeom>
          </p:spPr>
        </p:pic>
        <p:sp>
          <p:nvSpPr>
            <p:cNvPr id="24" name="橢圓 23"/>
            <p:cNvSpPr/>
            <p:nvPr/>
          </p:nvSpPr>
          <p:spPr>
            <a:xfrm>
              <a:off x="7146279" y="3568528"/>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id="{A5E1AF10-783C-564C-85DD-4833E90049F4}"/>
              </a:ext>
            </a:extLst>
          </p:cNvPr>
          <p:cNvPicPr>
            <a:picLocks noChangeAspect="1"/>
          </p:cNvPicPr>
          <p:nvPr/>
        </p:nvPicPr>
        <p:blipFill>
          <a:blip r:embed="rId8"/>
          <a:stretch>
            <a:fillRect/>
          </a:stretch>
        </p:blipFill>
        <p:spPr>
          <a:xfrm>
            <a:off x="1861848" y="1566290"/>
            <a:ext cx="203200" cy="203200"/>
          </a:xfrm>
          <a:prstGeom prst="rect">
            <a:avLst/>
          </a:prstGeom>
        </p:spPr>
      </p:pic>
      <p:cxnSp>
        <p:nvCxnSpPr>
          <p:cNvPr id="26" name="直線單箭頭接點 25"/>
          <p:cNvCxnSpPr>
            <a:stCxn id="16" idx="6"/>
            <a:endCxn id="18" idx="2"/>
          </p:cNvCxnSpPr>
          <p:nvPr/>
        </p:nvCxnSpPr>
        <p:spPr>
          <a:xfrm>
            <a:off x="1358714" y="1843425"/>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6702431" y="1837029"/>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圖片 30">
            <a:extLst>
              <a:ext uri="{FF2B5EF4-FFF2-40B4-BE49-F238E27FC236}">
                <a16:creationId xmlns:a16="http://schemas.microsoft.com/office/drawing/2014/main" id="{C7BD3A74-1074-A44D-91E1-E4F02CE42E47}"/>
              </a:ext>
            </a:extLst>
          </p:cNvPr>
          <p:cNvPicPr>
            <a:picLocks noChangeAspect="1"/>
          </p:cNvPicPr>
          <p:nvPr/>
        </p:nvPicPr>
        <p:blipFill>
          <a:blip r:embed="rId9"/>
          <a:stretch>
            <a:fillRect/>
          </a:stretch>
        </p:blipFill>
        <p:spPr>
          <a:xfrm>
            <a:off x="7218265" y="1578990"/>
            <a:ext cx="177800" cy="177800"/>
          </a:xfrm>
          <a:prstGeom prst="rect">
            <a:avLst/>
          </a:prstGeom>
        </p:spPr>
      </p:pic>
      <p:cxnSp>
        <p:nvCxnSpPr>
          <p:cNvPr id="36" name="直線單箭頭接點 35"/>
          <p:cNvCxnSpPr/>
          <p:nvPr/>
        </p:nvCxnSpPr>
        <p:spPr>
          <a:xfrm>
            <a:off x="1963448" y="2050425"/>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7307165" y="2008159"/>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群組 1"/>
          <p:cNvGrpSpPr/>
          <p:nvPr/>
        </p:nvGrpSpPr>
        <p:grpSpPr>
          <a:xfrm>
            <a:off x="1494263" y="3746810"/>
            <a:ext cx="6462016" cy="1126273"/>
            <a:chOff x="1494263" y="3746810"/>
            <a:chExt cx="6462016" cy="1126273"/>
          </a:xfrm>
        </p:grpSpPr>
        <p:sp>
          <p:nvSpPr>
            <p:cNvPr id="37" name="橢圓 36"/>
            <p:cNvSpPr/>
            <p:nvPr/>
          </p:nvSpPr>
          <p:spPr>
            <a:xfrm>
              <a:off x="1494263" y="3746810"/>
              <a:ext cx="6462016" cy="11262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圖片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2548" y="4120357"/>
              <a:ext cx="396000" cy="396000"/>
            </a:xfrm>
            <a:prstGeom prst="rect">
              <a:avLst/>
            </a:prstGeom>
          </p:spPr>
        </p:pic>
        <p:pic>
          <p:nvPicPr>
            <p:cNvPr id="40" name="圖片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85952" y="4385183"/>
              <a:ext cx="396000" cy="396000"/>
            </a:xfrm>
            <a:prstGeom prst="rect">
              <a:avLst/>
            </a:prstGeom>
          </p:spPr>
        </p:pic>
        <p:pic>
          <p:nvPicPr>
            <p:cNvPr id="41" name="圖片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84297" y="4328501"/>
              <a:ext cx="396000" cy="396000"/>
            </a:xfrm>
            <a:prstGeom prst="rect">
              <a:avLst/>
            </a:prstGeom>
          </p:spPr>
        </p:pic>
        <p:pic>
          <p:nvPicPr>
            <p:cNvPr id="42" name="圖片 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6092" y="3830177"/>
              <a:ext cx="396000" cy="396000"/>
            </a:xfrm>
            <a:prstGeom prst="rect">
              <a:avLst/>
            </a:prstGeom>
          </p:spPr>
        </p:pic>
        <p:pic>
          <p:nvPicPr>
            <p:cNvPr id="43" name="圖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25271" y="4425650"/>
              <a:ext cx="396000" cy="396000"/>
            </a:xfrm>
            <a:prstGeom prst="rect">
              <a:avLst/>
            </a:prstGeom>
          </p:spPr>
        </p:pic>
        <p:pic>
          <p:nvPicPr>
            <p:cNvPr id="46" name="圖片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75641" y="4140268"/>
              <a:ext cx="396000" cy="396000"/>
            </a:xfrm>
            <a:prstGeom prst="rect">
              <a:avLst/>
            </a:prstGeom>
          </p:spPr>
        </p:pic>
        <p:pic>
          <p:nvPicPr>
            <p:cNvPr id="47" name="圖片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55078" y="3902176"/>
              <a:ext cx="396000" cy="396000"/>
            </a:xfrm>
            <a:prstGeom prst="rect">
              <a:avLst/>
            </a:prstGeom>
          </p:spPr>
        </p:pic>
        <p:pic>
          <p:nvPicPr>
            <p:cNvPr id="48" name="圖片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1672" y="3965536"/>
              <a:ext cx="396000" cy="396000"/>
            </a:xfrm>
            <a:prstGeom prst="rect">
              <a:avLst/>
            </a:prstGeom>
          </p:spPr>
        </p:pic>
        <p:pic>
          <p:nvPicPr>
            <p:cNvPr id="49" name="圖片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3065" y="3830177"/>
              <a:ext cx="396000" cy="396000"/>
            </a:xfrm>
            <a:prstGeom prst="rect">
              <a:avLst/>
            </a:prstGeom>
          </p:spPr>
        </p:pic>
        <p:pic>
          <p:nvPicPr>
            <p:cNvPr id="50" name="圖片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1556" y="4354664"/>
              <a:ext cx="396000" cy="396000"/>
            </a:xfrm>
            <a:prstGeom prst="rect">
              <a:avLst/>
            </a:prstGeom>
          </p:spPr>
        </p:pic>
      </p:grpSp>
      <p:sp>
        <p:nvSpPr>
          <p:cNvPr id="44" name="投影片編號版面配置區 4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12</a:t>
            </a:fld>
            <a:endParaRPr lang="zh-TW" altLang="en-US"/>
          </a:p>
        </p:txBody>
      </p:sp>
    </p:spTree>
    <p:extLst>
      <p:ext uri="{BB962C8B-B14F-4D97-AF65-F5344CB8AC3E}">
        <p14:creationId xmlns:p14="http://schemas.microsoft.com/office/powerpoint/2010/main" val="29629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鏈中</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利用跨鏈技術存取兩不同區塊鏈上的資訊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13</a:t>
            </a:fld>
            <a:endParaRPr lang="zh-TW" altLang="en-US"/>
          </a:p>
        </p:txBody>
      </p:sp>
    </p:spTree>
    <p:extLst>
      <p:ext uri="{BB962C8B-B14F-4D97-AF65-F5344CB8AC3E}">
        <p14:creationId xmlns:p14="http://schemas.microsoft.com/office/powerpoint/2010/main" val="2288675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a:t>
            </a:r>
            <a:r>
              <a:rPr lang="zh-TW" sz="2400" dirty="0" smtClean="0">
                <a:solidFill>
                  <a:schemeClr val="tx1"/>
                </a:solidFill>
                <a:latin typeface="標楷體" panose="03000509000000000000" pitchFamily="65" charset="-120"/>
                <a:ea typeface="標楷體" panose="03000509000000000000" pitchFamily="65" charset="-120"/>
              </a:rPr>
              <a:t>鏈</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a:t>
            </a:r>
            <a:r>
              <a:rPr lang="zh-TW" sz="2400" dirty="0" smtClean="0">
                <a:solidFill>
                  <a:schemeClr val="tx1"/>
                </a:solidFill>
                <a:latin typeface="標楷體" panose="03000509000000000000" pitchFamily="65" charset="-120"/>
                <a:ea typeface="標楷體" panose="03000509000000000000" pitchFamily="65" charset="-120"/>
              </a:rPr>
              <a:t>合約</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技術</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14</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4"/>
            <a:ext cx="8520600" cy="3991025"/>
          </a:xfrm>
          <a:prstGeom prst="rect">
            <a:avLst/>
          </a:prstGeom>
        </p:spPr>
        <p:txBody>
          <a:bodyPr spcFirstLastPara="1" wrap="square" lIns="91425" tIns="91425" rIns="91425" bIns="91425" numCol="1" anchor="t" anchorCtr="0">
            <a:noAutofit/>
          </a:bodyPr>
          <a:lstStyle/>
          <a:p>
            <a:pPr algn="just">
              <a:lnSpc>
                <a:spcPct val="100000"/>
              </a:lnSpc>
            </a:pPr>
            <a:r>
              <a:rPr lang="zh-TW" altLang="en-US" sz="2400" dirty="0">
                <a:solidFill>
                  <a:schemeClr val="tx1"/>
                </a:solidFill>
                <a:latin typeface="標楷體" panose="03000509000000000000" pitchFamily="65" charset="-120"/>
                <a:ea typeface="標楷體" panose="03000509000000000000" pitchFamily="65" charset="-120"/>
              </a:rPr>
              <a:t>多節點共同維護的</a:t>
            </a:r>
            <a:r>
              <a:rPr lang="zh-TW" altLang="en-US" sz="2400" dirty="0" smtClean="0">
                <a:solidFill>
                  <a:schemeClr val="tx1"/>
                </a:solidFill>
                <a:latin typeface="標楷體" panose="03000509000000000000" pitchFamily="65" charset="-120"/>
                <a:ea typeface="標楷體" panose="03000509000000000000" pitchFamily="65" charset="-120"/>
              </a:rPr>
              <a:t>帳本</a:t>
            </a:r>
            <a:endParaRPr lang="en-US" altLang="zh-TW" sz="2400" dirty="0" smtClean="0">
              <a:solidFill>
                <a:schemeClr val="tx1"/>
              </a:solidFill>
              <a:latin typeface="標楷體" panose="03000509000000000000" pitchFamily="65" charset="-120"/>
              <a:ea typeface="標楷體" panose="03000509000000000000" pitchFamily="65" charset="-12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rPr>
              <a:t>安全、可信任、不得任意竄改</a:t>
            </a:r>
            <a:endParaRPr lang="en-US" altLang="zh-TW" sz="2000" dirty="0" smtClean="0">
              <a:solidFill>
                <a:schemeClr val="tx1"/>
              </a:solidFill>
              <a:latin typeface="標楷體" panose="03000509000000000000" pitchFamily="65" charset="-120"/>
              <a:ea typeface="標楷體" panose="03000509000000000000" pitchFamily="65" charset="-12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rPr>
              <a:t>數據儲存、交易驗證、傳遞訊息等</a:t>
            </a:r>
            <a:endParaRPr lang="en-US" altLang="zh-TW" sz="2000" dirty="0">
              <a:solidFill>
                <a:schemeClr val="tx1"/>
              </a:solidFill>
              <a:latin typeface="標楷體" panose="03000509000000000000" pitchFamily="65" charset="-120"/>
              <a:ea typeface="標楷體" panose="03000509000000000000" pitchFamily="65" charset="-120"/>
            </a:endParaRPr>
          </a:p>
          <a:p>
            <a:pPr algn="just">
              <a:lnSpc>
                <a:spcPct val="1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鏈、私有鏈與聯盟</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公有鏈：任何人皆可參與</a:t>
            </a:r>
            <a:endPar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 </a:t>
            </a:r>
            <a:r>
              <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&amp;</a:t>
            </a: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聯盟鏈：須得到授權才可參與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交易與挖礦</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gn="just">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15</a:t>
            </a:fld>
            <a:endParaRPr lang="zh-TW" altLang="en-US"/>
          </a:p>
        </p:txBody>
      </p:sp>
    </p:spTree>
    <p:extLst>
      <p:ext uri="{BB962C8B-B14F-4D97-AF65-F5344CB8AC3E}">
        <p14:creationId xmlns:p14="http://schemas.microsoft.com/office/powerpoint/2010/main" val="22619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4">
                                            <p:txEl>
                                              <p:pRg st="3" end="3"/>
                                            </p:txEl>
                                          </p:spTgt>
                                        </p:tgtEl>
                                        <p:attrNameLst>
                                          <p:attrName>style.visibility</p:attrName>
                                        </p:attrNameLst>
                                      </p:cBhvr>
                                      <p:to>
                                        <p:strVal val="visible"/>
                                      </p:to>
                                    </p:set>
                                    <p:animEffect transition="in" filter="fade">
                                      <p:cBhvr>
                                        <p:cTn id="7" dur="1000"/>
                                        <p:tgtEl>
                                          <p:spTgt spid="94">
                                            <p:txEl>
                                              <p:pRg st="3" end="3"/>
                                            </p:txEl>
                                          </p:spTgt>
                                        </p:tgtEl>
                                      </p:cBhvr>
                                    </p:animEffect>
                                    <p:anim calcmode="lin" valueType="num">
                                      <p:cBhvr>
                                        <p:cTn id="8" dur="1000" fill="hold"/>
                                        <p:tgtEl>
                                          <p:spTgt spid="9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9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4">
                                            <p:txEl>
                                              <p:pRg st="4" end="4"/>
                                            </p:txEl>
                                          </p:spTgt>
                                        </p:tgtEl>
                                        <p:attrNameLst>
                                          <p:attrName>style.visibility</p:attrName>
                                        </p:attrNameLst>
                                      </p:cBhvr>
                                      <p:to>
                                        <p:strVal val="visible"/>
                                      </p:to>
                                    </p:set>
                                    <p:animEffect transition="in" filter="fade">
                                      <p:cBhvr>
                                        <p:cTn id="12" dur="1000"/>
                                        <p:tgtEl>
                                          <p:spTgt spid="94">
                                            <p:txEl>
                                              <p:pRg st="4" end="4"/>
                                            </p:txEl>
                                          </p:spTgt>
                                        </p:tgtEl>
                                      </p:cBhvr>
                                    </p:animEffect>
                                    <p:anim calcmode="lin" valueType="num">
                                      <p:cBhvr>
                                        <p:cTn id="13" dur="1000" fill="hold"/>
                                        <p:tgtEl>
                                          <p:spTgt spid="9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9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4">
                                            <p:txEl>
                                              <p:pRg st="5" end="5"/>
                                            </p:txEl>
                                          </p:spTgt>
                                        </p:tgtEl>
                                        <p:attrNameLst>
                                          <p:attrName>style.visibility</p:attrName>
                                        </p:attrNameLst>
                                      </p:cBhvr>
                                      <p:to>
                                        <p:strVal val="visible"/>
                                      </p:to>
                                    </p:set>
                                    <p:animEffect transition="in" filter="fade">
                                      <p:cBhvr>
                                        <p:cTn id="17" dur="1000"/>
                                        <p:tgtEl>
                                          <p:spTgt spid="94">
                                            <p:txEl>
                                              <p:pRg st="5" end="5"/>
                                            </p:txEl>
                                          </p:spTgt>
                                        </p:tgtEl>
                                      </p:cBhvr>
                                    </p:animEffect>
                                    <p:anim calcmode="lin" valueType="num">
                                      <p:cBhvr>
                                        <p:cTn id="18" dur="1000" fill="hold"/>
                                        <p:tgtEl>
                                          <p:spTgt spid="9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9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4">
                                            <p:txEl>
                                              <p:pRg st="6" end="6"/>
                                            </p:txEl>
                                          </p:spTgt>
                                        </p:tgtEl>
                                        <p:attrNameLst>
                                          <p:attrName>style.visibility</p:attrName>
                                        </p:attrNameLst>
                                      </p:cBhvr>
                                      <p:to>
                                        <p:strVal val="visible"/>
                                      </p:to>
                                    </p:set>
                                    <p:animEffect transition="in" filter="fade">
                                      <p:cBhvr>
                                        <p:cTn id="24" dur="1000"/>
                                        <p:tgtEl>
                                          <p:spTgt spid="94">
                                            <p:txEl>
                                              <p:pRg st="6" end="6"/>
                                            </p:txEl>
                                          </p:spTgt>
                                        </p:tgtEl>
                                      </p:cBhvr>
                                    </p:animEffect>
                                    <p:anim calcmode="lin" valueType="num">
                                      <p:cBhvr>
                                        <p:cTn id="25" dur="1000" fill="hold"/>
                                        <p:tgtEl>
                                          <p:spTgt spid="9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94">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4">
                                            <p:txEl>
                                              <p:pRg st="7" end="7"/>
                                            </p:txEl>
                                          </p:spTgt>
                                        </p:tgtEl>
                                        <p:attrNameLst>
                                          <p:attrName>style.visibility</p:attrName>
                                        </p:attrNameLst>
                                      </p:cBhvr>
                                      <p:to>
                                        <p:strVal val="visible"/>
                                      </p:to>
                                    </p:set>
                                    <p:animEffect transition="in" filter="fade">
                                      <p:cBhvr>
                                        <p:cTn id="29" dur="1000"/>
                                        <p:tgtEl>
                                          <p:spTgt spid="94">
                                            <p:txEl>
                                              <p:pRg st="7" end="7"/>
                                            </p:txEl>
                                          </p:spTgt>
                                        </p:tgtEl>
                                      </p:cBhvr>
                                    </p:animEffect>
                                    <p:anim calcmode="lin" valueType="num">
                                      <p:cBhvr>
                                        <p:cTn id="30" dur="1000" fill="hold"/>
                                        <p:tgtEl>
                                          <p:spTgt spid="94">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9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自動化執行合約內容</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16</a:t>
            </a:fld>
            <a:endParaRPr lang="zh-TW" altLang="en-US"/>
          </a:p>
        </p:txBody>
      </p:sp>
    </p:spTree>
    <p:extLst>
      <p:ext uri="{BB962C8B-B14F-4D97-AF65-F5344CB8AC3E}">
        <p14:creationId xmlns:p14="http://schemas.microsoft.com/office/powerpoint/2010/main" val="3681422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見證人</a:t>
            </a:r>
            <a:r>
              <a:rPr lang="en-US" altLang="zh-TW" sz="2000" dirty="0">
                <a:solidFill>
                  <a:schemeClr val="tx1"/>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：中心化的機制，完全信任由見證人傳遞的資料正確性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17</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a:t>
            </a:r>
            <a:r>
              <a:rPr lang="zh-TW" altLang="en-US" sz="2000" dirty="0" smtClean="0">
                <a:solidFill>
                  <a:schemeClr val="tx1"/>
                </a:solidFill>
                <a:latin typeface="標楷體" panose="03000509000000000000" pitchFamily="65" charset="-120"/>
                <a:ea typeface="標楷體" panose="03000509000000000000" pitchFamily="65" charset="-120"/>
              </a:rPr>
              <a:t>資訊</a:t>
            </a:r>
            <a:endParaRPr lang="en-US" altLang="zh-TW" sz="2000" dirty="0" smtClean="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smtClean="0">
                <a:solidFill>
                  <a:schemeClr val="tx1"/>
                </a:solidFill>
                <a:latin typeface="標楷體" panose="03000509000000000000" pitchFamily="65" charset="-120"/>
                <a:ea typeface="標楷體" panose="03000509000000000000" pitchFamily="65" charset="-120"/>
              </a:rPr>
              <a:t>本研究採用</a:t>
            </a:r>
            <a:r>
              <a:rPr lang="zh-TW" altLang="en-US" sz="2000" dirty="0" smtClean="0">
                <a:solidFill>
                  <a:srgbClr val="FF0000"/>
                </a:solidFill>
                <a:latin typeface="標楷體" panose="03000509000000000000" pitchFamily="65" charset="-120"/>
                <a:ea typeface="標楷體" panose="03000509000000000000" pitchFamily="65" charset="-120"/>
              </a:rPr>
              <a:t>見證人機制</a:t>
            </a:r>
            <a:r>
              <a:rPr lang="zh-TW" altLang="en-US" sz="2000" dirty="0" smtClean="0">
                <a:solidFill>
                  <a:schemeClr val="tx1"/>
                </a:solidFill>
                <a:latin typeface="標楷體" panose="03000509000000000000" pitchFamily="65" charset="-120"/>
                <a:ea typeface="標楷體" panose="03000509000000000000" pitchFamily="65" charset="-120"/>
              </a:rPr>
              <a:t>實作跨鏈技術</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18</a:t>
            </a:fld>
            <a:endParaRPr lang="zh-TW" altLang="en-US"/>
          </a:p>
        </p:txBody>
      </p:sp>
    </p:spTree>
    <p:extLst>
      <p:ext uri="{BB962C8B-B14F-4D97-AF65-F5344CB8AC3E}">
        <p14:creationId xmlns:p14="http://schemas.microsoft.com/office/powerpoint/2010/main" val="2892137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系統架構、使用者網頁架構圖</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智能合約與</a:t>
            </a:r>
            <a:r>
              <a:rPr lang="en-US" altLang="zh-TW"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服務</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交易內容剖析</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a:t>
            </a:r>
            <a:r>
              <a:rPr lang="en-US" altLang="zh-TW"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資料格式處理</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19</a:t>
            </a:fld>
            <a:endParaRPr lang="zh-TW" altLang="en-US"/>
          </a:p>
        </p:txBody>
      </p:sp>
    </p:spTree>
    <p:extLst>
      <p:ext uri="{BB962C8B-B14F-4D97-AF65-F5344CB8AC3E}">
        <p14:creationId xmlns:p14="http://schemas.microsoft.com/office/powerpoint/2010/main" val="2839899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獻</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系統實</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作</a:t>
            </a: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a:t>
            </a:fld>
            <a:endParaRPr lang="zh-TW" altLang="en-US"/>
          </a:p>
        </p:txBody>
      </p:sp>
    </p:spTree>
    <p:extLst>
      <p:ext uri="{BB962C8B-B14F-4D97-AF65-F5344CB8AC3E}">
        <p14:creationId xmlns:p14="http://schemas.microsoft.com/office/powerpoint/2010/main" val="2770345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20</a:t>
            </a:fld>
            <a:endParaRPr lang="zh-TW" altLang="en-US"/>
          </a:p>
        </p:txBody>
      </p:sp>
      <p:grpSp>
        <p:nvGrpSpPr>
          <p:cNvPr id="50" name="群組 49"/>
          <p:cNvGrpSpPr/>
          <p:nvPr/>
        </p:nvGrpSpPr>
        <p:grpSpPr>
          <a:xfrm>
            <a:off x="365065" y="0"/>
            <a:ext cx="8413870" cy="5143500"/>
            <a:chOff x="365065" y="0"/>
            <a:chExt cx="8413870" cy="5143500"/>
          </a:xfrm>
        </p:grpSpPr>
        <p:grpSp>
          <p:nvGrpSpPr>
            <p:cNvPr id="49" name="群組 48"/>
            <p:cNvGrpSpPr/>
            <p:nvPr/>
          </p:nvGrpSpPr>
          <p:grpSpPr>
            <a:xfrm>
              <a:off x="365065" y="0"/>
              <a:ext cx="8413870" cy="5143500"/>
              <a:chOff x="365065" y="0"/>
              <a:chExt cx="8413870" cy="5143500"/>
            </a:xfrm>
          </p:grpSpPr>
          <p:grpSp>
            <p:nvGrpSpPr>
              <p:cNvPr id="20" name="群組 19"/>
              <p:cNvGrpSpPr/>
              <p:nvPr/>
            </p:nvGrpSpPr>
            <p:grpSpPr>
              <a:xfrm>
                <a:off x="437779" y="3503708"/>
                <a:ext cx="1299974" cy="1628157"/>
                <a:chOff x="437779" y="3503708"/>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47" name="群組 46"/>
              <p:cNvGrpSpPr/>
              <p:nvPr/>
            </p:nvGrpSpPr>
            <p:grpSpPr>
              <a:xfrm>
                <a:off x="365065" y="0"/>
                <a:ext cx="8413870" cy="5143500"/>
                <a:chOff x="365065" y="0"/>
                <a:chExt cx="8413870" cy="5143500"/>
              </a:xfrm>
            </p:grpSpPr>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smtClean="0">
                        <a:latin typeface="Times New Roman" panose="02020603050405020304" pitchFamily="18" charset="0"/>
                        <a:cs typeface="Times New Roman" panose="02020603050405020304" pitchFamily="18" charset="0"/>
                      </a:rPr>
                      <a:t>Web </a:t>
                    </a:r>
                    <a:r>
                      <a:rPr kumimoji="1" lang="en-US" altLang="zh-TW" b="1" dirty="0">
                        <a:latin typeface="Times New Roman" panose="02020603050405020304" pitchFamily="18" charset="0"/>
                        <a:cs typeface="Times New Roman" panose="02020603050405020304" pitchFamily="18" charset="0"/>
                      </a:rPr>
                      <a:t>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gr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9607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21</a:t>
            </a:fld>
            <a:endParaRPr lang="zh-TW" altLang="en-US"/>
          </a:p>
        </p:txBody>
      </p:sp>
    </p:spTree>
    <p:extLst>
      <p:ext uri="{BB962C8B-B14F-4D97-AF65-F5344CB8AC3E}">
        <p14:creationId xmlns:p14="http://schemas.microsoft.com/office/powerpoint/2010/main" val="1722947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smtClean="0">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r>
              <a:rPr lang="en-US" sz="2400" dirty="0" err="1"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22</a:t>
            </a:fld>
            <a:endParaRPr lang="zh-TW" altLang="en-US"/>
          </a:p>
        </p:txBody>
      </p:sp>
    </p:spTree>
    <p:extLst>
      <p:ext uri="{BB962C8B-B14F-4D97-AF65-F5344CB8AC3E}">
        <p14:creationId xmlns:p14="http://schemas.microsoft.com/office/powerpoint/2010/main" val="4115319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23</a:t>
            </a:fld>
            <a:endParaRPr lang="zh-TW" altLang="en-US"/>
          </a:p>
        </p:txBody>
      </p:sp>
      <p:sp>
        <p:nvSpPr>
          <p:cNvPr id="3" name="文字版面配置區 2"/>
          <p:cNvSpPr>
            <a:spLocks noGrp="1"/>
          </p:cNvSpPr>
          <p:nvPr>
            <p:ph type="body" idx="1"/>
          </p:nvPr>
        </p:nvSpPr>
        <p:spPr>
          <a:xfrm>
            <a:off x="311700" y="1132271"/>
            <a:ext cx="8520600" cy="3416400"/>
          </a:xfrm>
        </p:spPr>
        <p:txBody>
          <a:bodyPr/>
          <a:lstStyle/>
          <a:p>
            <a:endParaRPr lang="zh-TW" altLang="en-US" sz="2400" dirty="0">
              <a:solidFill>
                <a:schemeClr val="tx1"/>
              </a:solidFill>
              <a:latin typeface="標楷體" panose="03000509000000000000" pitchFamily="65" charset="-120"/>
              <a:ea typeface="標楷體" panose="03000509000000000000" pitchFamily="65" charset="-120"/>
            </a:endParaRPr>
          </a:p>
        </p:txBody>
      </p:sp>
      <p:pic>
        <p:nvPicPr>
          <p:cNvPr id="8" name="圖片 7"/>
          <p:cNvPicPr/>
          <p:nvPr/>
        </p:nvPicPr>
        <p:blipFill>
          <a:blip r:embed="rId4" cstate="print">
            <a:extLst>
              <a:ext uri="{28A0092B-C50C-407E-A947-70E740481C1C}">
                <a14:useLocalDpi xmlns:a14="http://schemas.microsoft.com/office/drawing/2010/main" val="0"/>
              </a:ext>
            </a:extLst>
          </a:blip>
          <a:stretch>
            <a:fillRect/>
          </a:stretch>
        </p:blipFill>
        <p:spPr>
          <a:xfrm>
            <a:off x="102106" y="176980"/>
            <a:ext cx="8939787" cy="4879837"/>
          </a:xfrm>
          <a:prstGeom prst="rect">
            <a:avLst/>
          </a:prstGeom>
        </p:spPr>
      </p:pic>
      <p:sp>
        <p:nvSpPr>
          <p:cNvPr id="5" name="矩形 4"/>
          <p:cNvSpPr/>
          <p:nvPr/>
        </p:nvSpPr>
        <p:spPr>
          <a:xfrm>
            <a:off x="2359742" y="766916"/>
            <a:ext cx="707923" cy="4289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916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24</a:t>
            </a:fld>
            <a:endParaRPr lang="zh-TW" altLang="en-US"/>
          </a:p>
        </p:txBody>
      </p:sp>
    </p:spTree>
    <p:extLst>
      <p:ext uri="{BB962C8B-B14F-4D97-AF65-F5344CB8AC3E}">
        <p14:creationId xmlns:p14="http://schemas.microsoft.com/office/powerpoint/2010/main" val="742408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25</a:t>
            </a:fld>
            <a:endParaRPr lang="zh-TW" altLang="en-US"/>
          </a:p>
        </p:txBody>
      </p:sp>
    </p:spTree>
    <p:extLst>
      <p:ext uri="{BB962C8B-B14F-4D97-AF65-F5344CB8AC3E}">
        <p14:creationId xmlns:p14="http://schemas.microsoft.com/office/powerpoint/2010/main" val="2935565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26</a:t>
            </a:fld>
            <a:endParaRPr lang="zh-TW" altLang="en-US"/>
          </a:p>
        </p:txBody>
      </p:sp>
    </p:spTree>
    <p:extLst>
      <p:ext uri="{BB962C8B-B14F-4D97-AF65-F5344CB8AC3E}">
        <p14:creationId xmlns:p14="http://schemas.microsoft.com/office/powerpoint/2010/main" val="719095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27</a:t>
            </a:fld>
            <a:endParaRPr lang="zh-TW" altLang="en-US"/>
          </a:p>
        </p:txBody>
      </p:sp>
      <p:pic>
        <p:nvPicPr>
          <p:cNvPr id="3" name="圖片 2"/>
          <p:cNvPicPr>
            <a:picLocks noChangeAspect="1"/>
          </p:cNvPicPr>
          <p:nvPr/>
        </p:nvPicPr>
        <p:blipFill>
          <a:blip r:embed="rId4"/>
          <a:stretch>
            <a:fillRect/>
          </a:stretch>
        </p:blipFill>
        <p:spPr>
          <a:xfrm>
            <a:off x="649518" y="1152475"/>
            <a:ext cx="7844963" cy="3889600"/>
          </a:xfrm>
          <a:prstGeom prst="rect">
            <a:avLst/>
          </a:prstGeom>
        </p:spPr>
      </p:pic>
      <p:sp>
        <p:nvSpPr>
          <p:cNvPr id="4" name="標題 3"/>
          <p:cNvSpPr>
            <a:spLocks noGrp="1"/>
          </p:cNvSpPr>
          <p:nvPr>
            <p:ph type="title"/>
          </p:nvPr>
        </p:nvSpPr>
        <p:spPr>
          <a:xfrm>
            <a:off x="311700" y="452462"/>
            <a:ext cx="8520600" cy="572700"/>
          </a:xfrm>
        </p:spPr>
        <p:txBody>
          <a:bodyPr/>
          <a:lstStyle/>
          <a:p>
            <a:r>
              <a:rPr lang="en-US" altLang="zh-TW" sz="3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a:t>
            </a:r>
            <a:r>
              <a:rPr lang="en-US" altLang="zh-TW" sz="3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Search</a:t>
            </a:r>
            <a:r>
              <a:rPr lang="zh-TW" altLang="en-US" sz="3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查詢效能比</a:t>
            </a:r>
            <a:r>
              <a:rPr lang="zh-TW" altLang="en-US" sz="32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較</a:t>
            </a:r>
            <a:endParaRPr lang="zh-TW" altLang="en-US" sz="3200" dirty="0"/>
          </a:p>
        </p:txBody>
      </p:sp>
    </p:spTree>
    <p:extLst>
      <p:ext uri="{BB962C8B-B14F-4D97-AF65-F5344CB8AC3E}">
        <p14:creationId xmlns:p14="http://schemas.microsoft.com/office/powerpoint/2010/main" val="1023976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實作中遭遇的難題</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未來方向建議</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28</a:t>
            </a:fld>
            <a:endParaRPr lang="zh-TW" altLang="en-US"/>
          </a:p>
        </p:txBody>
      </p:sp>
    </p:spTree>
    <p:extLst>
      <p:ext uri="{BB962C8B-B14F-4D97-AF65-F5344CB8AC3E}">
        <p14:creationId xmlns:p14="http://schemas.microsoft.com/office/powerpoint/2010/main" val="23010514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動機</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應用</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例子</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a:t>
            </a:fld>
            <a:endParaRPr lang="zh-TW" altLang="en-US"/>
          </a:p>
        </p:txBody>
      </p:sp>
    </p:spTree>
    <p:extLst>
      <p:ext uri="{BB962C8B-B14F-4D97-AF65-F5344CB8AC3E}">
        <p14:creationId xmlns:p14="http://schemas.microsoft.com/office/powerpoint/2010/main" val="859644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Demo</a:t>
            </a:r>
            <a:endParaRPr sz="3200" dirty="0">
              <a:latin typeface="Times New Roman" panose="02020603050405020304" pitchFamily="18" charset="0"/>
              <a:cs typeface="Times New Roman" panose="02020603050405020304" pitchFamily="18" charset="0"/>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1789889" y="1662384"/>
            <a:ext cx="5566950" cy="3089309"/>
          </a:xfrm>
          <a:prstGeom prst="rect">
            <a:avLst/>
          </a:prstGeom>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未來方向建議</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數位貨幣流向追蹤：透過</a:t>
            </a:r>
            <a:r>
              <a:rPr lang="zh-TW" altLang="en-US" sz="2400" dirty="0">
                <a:solidFill>
                  <a:srgbClr val="FF0000"/>
                </a:solidFill>
                <a:latin typeface="標楷體" panose="03000509000000000000" pitchFamily="65" charset="-120"/>
                <a:ea typeface="標楷體" panose="03000509000000000000" pitchFamily="65" charset="-120"/>
              </a:rPr>
              <a:t>資料分析與追查</a:t>
            </a:r>
            <a:r>
              <a:rPr lang="zh-TW" altLang="en-US" sz="2400" dirty="0">
                <a:solidFill>
                  <a:schemeClr val="dk1"/>
                </a:solidFill>
                <a:latin typeface="標楷體" panose="03000509000000000000" pitchFamily="65" charset="-120"/>
                <a:ea typeface="標楷體" panose="03000509000000000000" pitchFamily="65" charset="-120"/>
              </a:rPr>
              <a:t>，評估各個錢包地址是否存有洗錢之動機等</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納入監理機制：於每一種數位貨幣之智能合約中加入一</a:t>
            </a:r>
            <a:r>
              <a:rPr lang="zh-TW" altLang="en-US" sz="2400" dirty="0">
                <a:solidFill>
                  <a:srgbClr val="FF0000"/>
                </a:solidFill>
                <a:latin typeface="標楷體" panose="03000509000000000000" pitchFamily="65" charset="-120"/>
                <a:ea typeface="標楷體" panose="03000509000000000000" pitchFamily="65" charset="-120"/>
              </a:rPr>
              <a:t>監理者角色</a:t>
            </a:r>
            <a:r>
              <a:rPr lang="zh-TW" altLang="en-US" sz="2400" dirty="0">
                <a:solidFill>
                  <a:schemeClr val="dk1"/>
                </a:solidFill>
                <a:latin typeface="標楷體" panose="03000509000000000000" pitchFamily="65" charset="-120"/>
                <a:ea typeface="標楷體" panose="03000509000000000000" pitchFamily="65" charset="-120"/>
              </a:rPr>
              <a:t>，並監聽該數位貨幣之所有交易內容；或是所有交易街需經由監理者認可才可發送，藉此達到監管與治理的效果</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 </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31</a:t>
            </a:fld>
            <a:endParaRPr lang="zh-TW"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sz="3200" dirty="0" err="1">
                <a:latin typeface="標楷體" panose="03000509000000000000" pitchFamily="65" charset="-120"/>
                <a:ea typeface="標楷體" panose="03000509000000000000" pitchFamily="65" charset="-120"/>
              </a:rPr>
              <a:t>感謝聆聽</a:t>
            </a:r>
            <a:endParaRPr sz="3200" dirty="0"/>
          </a:p>
        </p:txBody>
      </p:sp>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61E67F33-285A-6F40-94E4-157A36DC32E5}"/>
              </a:ext>
            </a:extLst>
          </p:cNvPr>
          <p:cNvPicPr>
            <a:picLocks noChangeAspect="1"/>
          </p:cNvPicPr>
          <p:nvPr/>
        </p:nvPicPr>
        <p:blipFill>
          <a:blip r:embed="rId4"/>
          <a:stretch>
            <a:fillRect/>
          </a:stretch>
        </p:blipFill>
        <p:spPr>
          <a:xfrm>
            <a:off x="458860" y="1888491"/>
            <a:ext cx="8226279" cy="2399782"/>
          </a:xfrm>
          <a:prstGeom prst="rect">
            <a:avLst/>
          </a:prstGeom>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32</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交易記錄與查詢功能：紀錄數位貨幣的歷史交易，並提供時間範圍、區塊範圍等查詢服務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44" name="群組 43">
            <a:extLst>
              <a:ext uri="{FF2B5EF4-FFF2-40B4-BE49-F238E27FC236}">
                <a16:creationId xmlns:a16="http://schemas.microsoft.com/office/drawing/2014/main" id="{5F41DF51-1015-D245-A055-02FC0AEBC011}"/>
              </a:ext>
            </a:extLst>
          </p:cNvPr>
          <p:cNvGrpSpPr/>
          <p:nvPr/>
        </p:nvGrpSpPr>
        <p:grpSpPr>
          <a:xfrm>
            <a:off x="633710" y="2835049"/>
            <a:ext cx="7876579" cy="2177276"/>
            <a:chOff x="442622" y="2681359"/>
            <a:chExt cx="8181093" cy="2196216"/>
          </a:xfrm>
        </p:grpSpPr>
        <p:sp>
          <p:nvSpPr>
            <p:cNvPr id="6" name="圓角化對角線角落矩形 5">
              <a:extLst>
                <a:ext uri="{FF2B5EF4-FFF2-40B4-BE49-F238E27FC236}">
                  <a16:creationId xmlns:a16="http://schemas.microsoft.com/office/drawing/2014/main" id="{60107FDE-3DBB-0C4F-8155-203EED6F2DAF}"/>
                </a:ext>
              </a:extLst>
            </p:cNvPr>
            <p:cNvSpPr/>
            <p:nvPr/>
          </p:nvSpPr>
          <p:spPr>
            <a:xfrm>
              <a:off x="1908313" y="4337574"/>
              <a:ext cx="5221357" cy="54000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b="1" dirty="0">
                  <a:solidFill>
                    <a:schemeClr val="tx1"/>
                  </a:solidFill>
                  <a:latin typeface="DengXian" panose="02010600030101010101" pitchFamily="2" charset="-122"/>
                  <a:ea typeface="DengXian" panose="02010600030101010101" pitchFamily="2" charset="-122"/>
                </a:rPr>
                <a:t>區塊鏈</a:t>
              </a:r>
            </a:p>
          </p:txBody>
        </p:sp>
        <p:grpSp>
          <p:nvGrpSpPr>
            <p:cNvPr id="8" name="群組 7">
              <a:extLst>
                <a:ext uri="{FF2B5EF4-FFF2-40B4-BE49-F238E27FC236}">
                  <a16:creationId xmlns:a16="http://schemas.microsoft.com/office/drawing/2014/main" id="{918865DB-0742-FC46-96EB-E8693715460F}"/>
                </a:ext>
              </a:extLst>
            </p:cNvPr>
            <p:cNvGrpSpPr/>
            <p:nvPr/>
          </p:nvGrpSpPr>
          <p:grpSpPr>
            <a:xfrm>
              <a:off x="442622" y="3015025"/>
              <a:ext cx="934004" cy="1318675"/>
              <a:chOff x="442622" y="3015025"/>
              <a:chExt cx="934004" cy="1318675"/>
            </a:xfrm>
          </p:grpSpPr>
          <p:pic>
            <p:nvPicPr>
              <p:cNvPr id="4" name="圖片 3">
                <a:extLst>
                  <a:ext uri="{FF2B5EF4-FFF2-40B4-BE49-F238E27FC236}">
                    <a16:creationId xmlns:a16="http://schemas.microsoft.com/office/drawing/2014/main" id="{AEC70C3D-0F5A-5A4E-97C3-778487576865}"/>
                  </a:ext>
                </a:extLst>
              </p:cNvPr>
              <p:cNvPicPr>
                <a:picLocks noChangeAspect="1"/>
              </p:cNvPicPr>
              <p:nvPr/>
            </p:nvPicPr>
            <p:blipFill>
              <a:blip r:embed="rId4"/>
              <a:stretch>
                <a:fillRect/>
              </a:stretch>
            </p:blipFill>
            <p:spPr>
              <a:xfrm>
                <a:off x="442622" y="3015025"/>
                <a:ext cx="934004" cy="934004"/>
              </a:xfrm>
              <a:prstGeom prst="rect">
                <a:avLst/>
              </a:prstGeom>
            </p:spPr>
          </p:pic>
          <p:sp>
            <p:nvSpPr>
              <p:cNvPr id="7" name="文字方塊 6">
                <a:extLst>
                  <a:ext uri="{FF2B5EF4-FFF2-40B4-BE49-F238E27FC236}">
                    <a16:creationId xmlns:a16="http://schemas.microsoft.com/office/drawing/2014/main" id="{2E91B412-3E18-1E43-8857-00FC159EFB54}"/>
                  </a:ext>
                </a:extLst>
              </p:cNvPr>
              <p:cNvSpPr txBox="1"/>
              <p:nvPr/>
            </p:nvSpPr>
            <p:spPr>
              <a:xfrm>
                <a:off x="611225" y="4023246"/>
                <a:ext cx="596395" cy="310454"/>
              </a:xfrm>
              <a:prstGeom prst="rect">
                <a:avLst/>
              </a:prstGeom>
              <a:noFill/>
            </p:spPr>
            <p:txBody>
              <a:bodyPr wrap="none" rtlCol="0">
                <a:spAutoFit/>
              </a:bodyPr>
              <a:lstStyle/>
              <a:p>
                <a:r>
                  <a:rPr kumimoji="1" lang="en-US" altLang="zh-TW" b="1" dirty="0" smtClean="0">
                    <a:latin typeface="Times New Roman" panose="02020603050405020304" pitchFamily="18" charset="0"/>
                    <a:ea typeface="DengXian" panose="02010600030101010101" pitchFamily="2" charset="-122"/>
                    <a:cs typeface="Times New Roman" panose="02020603050405020304" pitchFamily="18" charset="0"/>
                  </a:rPr>
                  <a:t>Alice</a:t>
                </a:r>
                <a:endParaRPr kumimoji="1" lang="zh-TW" altLang="en-US" b="1" dirty="0">
                  <a:latin typeface="Times New Roman" panose="02020603050405020304" pitchFamily="18" charset="0"/>
                  <a:ea typeface="DengXian" panose="02010600030101010101" pitchFamily="2" charset="-122"/>
                  <a:cs typeface="Times New Roman" panose="02020603050405020304" pitchFamily="18" charset="0"/>
                </a:endParaRPr>
              </a:p>
            </p:txBody>
          </p:sp>
        </p:grpSp>
        <p:grpSp>
          <p:nvGrpSpPr>
            <p:cNvPr id="9" name="群組 8">
              <a:extLst>
                <a:ext uri="{FF2B5EF4-FFF2-40B4-BE49-F238E27FC236}">
                  <a16:creationId xmlns:a16="http://schemas.microsoft.com/office/drawing/2014/main" id="{8927C544-5277-DD4B-8C04-F66C32060A05}"/>
                </a:ext>
              </a:extLst>
            </p:cNvPr>
            <p:cNvGrpSpPr/>
            <p:nvPr/>
          </p:nvGrpSpPr>
          <p:grpSpPr>
            <a:xfrm>
              <a:off x="7689711" y="3015025"/>
              <a:ext cx="934004" cy="1318675"/>
              <a:chOff x="7689711" y="3015025"/>
              <a:chExt cx="934004" cy="1318675"/>
            </a:xfrm>
          </p:grpSpPr>
          <p:pic>
            <p:nvPicPr>
              <p:cNvPr id="18" name="圖片 17">
                <a:extLst>
                  <a:ext uri="{FF2B5EF4-FFF2-40B4-BE49-F238E27FC236}">
                    <a16:creationId xmlns:a16="http://schemas.microsoft.com/office/drawing/2014/main" id="{82A8BA60-2BE1-B543-8315-A6253527AE2A}"/>
                  </a:ext>
                </a:extLst>
              </p:cNvPr>
              <p:cNvPicPr>
                <a:picLocks noChangeAspect="1"/>
              </p:cNvPicPr>
              <p:nvPr/>
            </p:nvPicPr>
            <p:blipFill>
              <a:blip r:embed="rId4"/>
              <a:stretch>
                <a:fillRect/>
              </a:stretch>
            </p:blipFill>
            <p:spPr>
              <a:xfrm>
                <a:off x="7689711" y="3015025"/>
                <a:ext cx="934004" cy="934004"/>
              </a:xfrm>
              <a:prstGeom prst="rect">
                <a:avLst/>
              </a:prstGeom>
            </p:spPr>
          </p:pic>
          <p:sp>
            <p:nvSpPr>
              <p:cNvPr id="19" name="文字方塊 18">
                <a:extLst>
                  <a:ext uri="{FF2B5EF4-FFF2-40B4-BE49-F238E27FC236}">
                    <a16:creationId xmlns:a16="http://schemas.microsoft.com/office/drawing/2014/main" id="{66DF00A5-CAE2-F04C-8280-D76E069D3C49}"/>
                  </a:ext>
                </a:extLst>
              </p:cNvPr>
              <p:cNvSpPr txBox="1"/>
              <p:nvPr/>
            </p:nvSpPr>
            <p:spPr>
              <a:xfrm>
                <a:off x="7904059" y="4023246"/>
                <a:ext cx="513146" cy="310454"/>
              </a:xfrm>
              <a:prstGeom prst="rect">
                <a:avLst/>
              </a:prstGeom>
              <a:noFill/>
            </p:spPr>
            <p:txBody>
              <a:bodyPr wrap="none" rtlCol="0">
                <a:spAutoFit/>
              </a:bodyPr>
              <a:lstStyle/>
              <a:p>
                <a:r>
                  <a:rPr kumimoji="1" lang="en-US" altLang="zh-TW" b="1" dirty="0" smtClean="0">
                    <a:latin typeface="Times New Roman" panose="02020603050405020304" pitchFamily="18" charset="0"/>
                    <a:ea typeface="DengXian" panose="02010600030101010101" pitchFamily="2" charset="-122"/>
                    <a:cs typeface="Times New Roman" panose="02020603050405020304" pitchFamily="18" charset="0"/>
                  </a:rPr>
                  <a:t>Bob</a:t>
                </a:r>
                <a:endParaRPr kumimoji="1" lang="zh-TW" altLang="en-US" b="1" dirty="0">
                  <a:latin typeface="Times New Roman" panose="02020603050405020304" pitchFamily="18" charset="0"/>
                  <a:ea typeface="DengXian" panose="02010600030101010101" pitchFamily="2" charset="-122"/>
                  <a:cs typeface="Times New Roman" panose="02020603050405020304" pitchFamily="18" charset="0"/>
                </a:endParaRPr>
              </a:p>
            </p:txBody>
          </p:sp>
        </p:grpSp>
        <p:sp>
          <p:nvSpPr>
            <p:cNvPr id="10" name="向右箭號 9">
              <a:extLst>
                <a:ext uri="{FF2B5EF4-FFF2-40B4-BE49-F238E27FC236}">
                  <a16:creationId xmlns:a16="http://schemas.microsoft.com/office/drawing/2014/main" id="{0E581466-CFBE-AF48-8E71-AF70F8592A7D}"/>
                </a:ext>
              </a:extLst>
            </p:cNvPr>
            <p:cNvSpPr/>
            <p:nvPr/>
          </p:nvSpPr>
          <p:spPr>
            <a:xfrm rot="2398821">
              <a:off x="1376626" y="4029797"/>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向右箭號 22">
              <a:extLst>
                <a:ext uri="{FF2B5EF4-FFF2-40B4-BE49-F238E27FC236}">
                  <a16:creationId xmlns:a16="http://schemas.microsoft.com/office/drawing/2014/main" id="{52127399-C5C2-2541-A2CB-82EF3FD5366E}"/>
                </a:ext>
              </a:extLst>
            </p:cNvPr>
            <p:cNvSpPr/>
            <p:nvPr/>
          </p:nvSpPr>
          <p:spPr>
            <a:xfrm rot="19253316">
              <a:off x="7219611" y="3979021"/>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向右箭號 28">
              <a:extLst>
                <a:ext uri="{FF2B5EF4-FFF2-40B4-BE49-F238E27FC236}">
                  <a16:creationId xmlns:a16="http://schemas.microsoft.com/office/drawing/2014/main" id="{BDA1E57D-C017-404C-9CA3-6FBC36546A03}"/>
                </a:ext>
              </a:extLst>
            </p:cNvPr>
            <p:cNvSpPr/>
            <p:nvPr/>
          </p:nvSpPr>
          <p:spPr>
            <a:xfrm rot="16200000">
              <a:off x="2263813" y="3773982"/>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629139-B9B2-EB49-86A5-B7134DF9AC07}"/>
                </a:ext>
              </a:extLst>
            </p:cNvPr>
            <p:cNvGrpSpPr/>
            <p:nvPr/>
          </p:nvGrpSpPr>
          <p:grpSpPr>
            <a:xfrm>
              <a:off x="2184249" y="2681360"/>
              <a:ext cx="902811" cy="838172"/>
              <a:chOff x="2184249" y="2681360"/>
              <a:chExt cx="902811" cy="838172"/>
            </a:xfrm>
          </p:grpSpPr>
          <p:pic>
            <p:nvPicPr>
              <p:cNvPr id="12" name="圖片 11">
                <a:extLst>
                  <a:ext uri="{FF2B5EF4-FFF2-40B4-BE49-F238E27FC236}">
                    <a16:creationId xmlns:a16="http://schemas.microsoft.com/office/drawing/2014/main" id="{96C60A25-8BD5-3E4D-9C52-C619FB1118B7}"/>
                  </a:ext>
                </a:extLst>
              </p:cNvPr>
              <p:cNvPicPr>
                <a:picLocks noChangeAspect="1"/>
              </p:cNvPicPr>
              <p:nvPr/>
            </p:nvPicPr>
            <p:blipFill>
              <a:blip r:embed="rId5"/>
              <a:stretch>
                <a:fillRect/>
              </a:stretch>
            </p:blipFill>
            <p:spPr>
              <a:xfrm>
                <a:off x="2357979" y="2681360"/>
                <a:ext cx="540001" cy="540001"/>
              </a:xfrm>
              <a:prstGeom prst="rect">
                <a:avLst/>
              </a:prstGeom>
            </p:spPr>
          </p:pic>
          <p:sp>
            <p:nvSpPr>
              <p:cNvPr id="14" name="文字方塊 13">
                <a:extLst>
                  <a:ext uri="{FF2B5EF4-FFF2-40B4-BE49-F238E27FC236}">
                    <a16:creationId xmlns:a16="http://schemas.microsoft.com/office/drawing/2014/main" id="{1B7F4DAB-638E-5D4F-9EC9-91F14605D0FF}"/>
                  </a:ext>
                </a:extLst>
              </p:cNvPr>
              <p:cNvSpPr txBox="1"/>
              <p:nvPr/>
            </p:nvSpPr>
            <p:spPr>
              <a:xfrm>
                <a:off x="2184249" y="321175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1" name="群組 20">
              <a:extLst>
                <a:ext uri="{FF2B5EF4-FFF2-40B4-BE49-F238E27FC236}">
                  <a16:creationId xmlns:a16="http://schemas.microsoft.com/office/drawing/2014/main" id="{16DE367D-F2CC-5B47-A726-B4E0FEF7699A}"/>
                </a:ext>
              </a:extLst>
            </p:cNvPr>
            <p:cNvGrpSpPr/>
            <p:nvPr/>
          </p:nvGrpSpPr>
          <p:grpSpPr>
            <a:xfrm>
              <a:off x="3477369" y="2681359"/>
              <a:ext cx="902811" cy="852293"/>
              <a:chOff x="3477369" y="2681359"/>
              <a:chExt cx="902811" cy="852293"/>
            </a:xfrm>
          </p:grpSpPr>
          <p:pic>
            <p:nvPicPr>
              <p:cNvPr id="26" name="圖片 25">
                <a:extLst>
                  <a:ext uri="{FF2B5EF4-FFF2-40B4-BE49-F238E27FC236}">
                    <a16:creationId xmlns:a16="http://schemas.microsoft.com/office/drawing/2014/main" id="{8F5235C8-B91D-0C4D-959A-19D93B31D6F5}"/>
                  </a:ext>
                </a:extLst>
              </p:cNvPr>
              <p:cNvPicPr>
                <a:picLocks noChangeAspect="1"/>
              </p:cNvPicPr>
              <p:nvPr/>
            </p:nvPicPr>
            <p:blipFill>
              <a:blip r:embed="rId5"/>
              <a:stretch>
                <a:fillRect/>
              </a:stretch>
            </p:blipFill>
            <p:spPr>
              <a:xfrm>
                <a:off x="3660659" y="2681359"/>
                <a:ext cx="540001" cy="540001"/>
              </a:xfrm>
              <a:prstGeom prst="rect">
                <a:avLst/>
              </a:prstGeom>
            </p:spPr>
          </p:pic>
          <p:sp>
            <p:nvSpPr>
              <p:cNvPr id="32" name="文字方塊 31">
                <a:extLst>
                  <a:ext uri="{FF2B5EF4-FFF2-40B4-BE49-F238E27FC236}">
                    <a16:creationId xmlns:a16="http://schemas.microsoft.com/office/drawing/2014/main" id="{3372E0ED-1227-B142-A222-31AB3250ED75}"/>
                  </a:ext>
                </a:extLst>
              </p:cNvPr>
              <p:cNvSpPr txBox="1"/>
              <p:nvPr/>
            </p:nvSpPr>
            <p:spPr>
              <a:xfrm>
                <a:off x="3477369"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2" name="群組 21">
              <a:extLst>
                <a:ext uri="{FF2B5EF4-FFF2-40B4-BE49-F238E27FC236}">
                  <a16:creationId xmlns:a16="http://schemas.microsoft.com/office/drawing/2014/main" id="{5BF05E6E-23F0-4C4B-B5EF-6DD356F060D9}"/>
                </a:ext>
              </a:extLst>
            </p:cNvPr>
            <p:cNvGrpSpPr/>
            <p:nvPr/>
          </p:nvGrpSpPr>
          <p:grpSpPr>
            <a:xfrm>
              <a:off x="4711277" y="2681359"/>
              <a:ext cx="902811" cy="852293"/>
              <a:chOff x="4711277" y="2681359"/>
              <a:chExt cx="902811" cy="852293"/>
            </a:xfrm>
          </p:grpSpPr>
          <p:pic>
            <p:nvPicPr>
              <p:cNvPr id="27" name="圖片 26">
                <a:extLst>
                  <a:ext uri="{FF2B5EF4-FFF2-40B4-BE49-F238E27FC236}">
                    <a16:creationId xmlns:a16="http://schemas.microsoft.com/office/drawing/2014/main" id="{A2C5354D-F2B5-BD47-9E0A-063A3027B8AA}"/>
                  </a:ext>
                </a:extLst>
              </p:cNvPr>
              <p:cNvPicPr>
                <a:picLocks noChangeAspect="1"/>
              </p:cNvPicPr>
              <p:nvPr/>
            </p:nvPicPr>
            <p:blipFill>
              <a:blip r:embed="rId5"/>
              <a:stretch>
                <a:fillRect/>
              </a:stretch>
            </p:blipFill>
            <p:spPr>
              <a:xfrm>
                <a:off x="4886315" y="2681359"/>
                <a:ext cx="540001" cy="540001"/>
              </a:xfrm>
              <a:prstGeom prst="rect">
                <a:avLst/>
              </a:prstGeom>
            </p:spPr>
          </p:pic>
          <p:sp>
            <p:nvSpPr>
              <p:cNvPr id="33" name="文字方塊 32">
                <a:extLst>
                  <a:ext uri="{FF2B5EF4-FFF2-40B4-BE49-F238E27FC236}">
                    <a16:creationId xmlns:a16="http://schemas.microsoft.com/office/drawing/2014/main" id="{DFE5DCD0-7F5A-5A49-9AEB-A4513E7F2FF7}"/>
                  </a:ext>
                </a:extLst>
              </p:cNvPr>
              <p:cNvSpPr txBox="1"/>
              <p:nvPr/>
            </p:nvSpPr>
            <p:spPr>
              <a:xfrm>
                <a:off x="4711277"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4" name="群組 23">
              <a:extLst>
                <a:ext uri="{FF2B5EF4-FFF2-40B4-BE49-F238E27FC236}">
                  <a16:creationId xmlns:a16="http://schemas.microsoft.com/office/drawing/2014/main" id="{14D9347F-7019-6A48-B165-3C4336E923D2}"/>
                </a:ext>
              </a:extLst>
            </p:cNvPr>
            <p:cNvGrpSpPr/>
            <p:nvPr/>
          </p:nvGrpSpPr>
          <p:grpSpPr>
            <a:xfrm>
              <a:off x="5912898" y="2681359"/>
              <a:ext cx="902811" cy="852293"/>
              <a:chOff x="5912898" y="2681359"/>
              <a:chExt cx="902811" cy="852293"/>
            </a:xfrm>
          </p:grpSpPr>
          <p:pic>
            <p:nvPicPr>
              <p:cNvPr id="28" name="圖片 27">
                <a:extLst>
                  <a:ext uri="{FF2B5EF4-FFF2-40B4-BE49-F238E27FC236}">
                    <a16:creationId xmlns:a16="http://schemas.microsoft.com/office/drawing/2014/main" id="{5EE4D10E-5E93-454D-8FBA-87D479845DEA}"/>
                  </a:ext>
                </a:extLst>
              </p:cNvPr>
              <p:cNvPicPr>
                <a:picLocks noChangeAspect="1"/>
              </p:cNvPicPr>
              <p:nvPr/>
            </p:nvPicPr>
            <p:blipFill>
              <a:blip r:embed="rId5"/>
              <a:stretch>
                <a:fillRect/>
              </a:stretch>
            </p:blipFill>
            <p:spPr>
              <a:xfrm>
                <a:off x="6124706" y="2681359"/>
                <a:ext cx="540001" cy="540001"/>
              </a:xfrm>
              <a:prstGeom prst="rect">
                <a:avLst/>
              </a:prstGeom>
            </p:spPr>
          </p:pic>
          <p:sp>
            <p:nvSpPr>
              <p:cNvPr id="34" name="文字方塊 33">
                <a:extLst>
                  <a:ext uri="{FF2B5EF4-FFF2-40B4-BE49-F238E27FC236}">
                    <a16:creationId xmlns:a16="http://schemas.microsoft.com/office/drawing/2014/main" id="{3500151B-A349-B042-BF4C-2DCF887DD74A}"/>
                  </a:ext>
                </a:extLst>
              </p:cNvPr>
              <p:cNvSpPr txBox="1"/>
              <p:nvPr/>
            </p:nvSpPr>
            <p:spPr>
              <a:xfrm>
                <a:off x="5912898"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pic>
          <p:nvPicPr>
            <p:cNvPr id="30" name="圖片 29">
              <a:extLst>
                <a:ext uri="{FF2B5EF4-FFF2-40B4-BE49-F238E27FC236}">
                  <a16:creationId xmlns:a16="http://schemas.microsoft.com/office/drawing/2014/main" id="{B0CF45EA-31D5-E94B-A300-F1DCFE6D092A}"/>
                </a:ext>
              </a:extLst>
            </p:cNvPr>
            <p:cNvPicPr>
              <a:picLocks noChangeAspect="1"/>
            </p:cNvPicPr>
            <p:nvPr/>
          </p:nvPicPr>
          <p:blipFill>
            <a:blip r:embed="rId6"/>
            <a:stretch>
              <a:fillRect/>
            </a:stretch>
          </p:blipFill>
          <p:spPr>
            <a:xfrm>
              <a:off x="4086343" y="3759293"/>
              <a:ext cx="339439" cy="339439"/>
            </a:xfrm>
            <a:prstGeom prst="rect">
              <a:avLst/>
            </a:prstGeom>
          </p:spPr>
        </p:pic>
        <p:sp>
          <p:nvSpPr>
            <p:cNvPr id="41" name="向右箭號 40">
              <a:extLst>
                <a:ext uri="{FF2B5EF4-FFF2-40B4-BE49-F238E27FC236}">
                  <a16:creationId xmlns:a16="http://schemas.microsoft.com/office/drawing/2014/main" id="{04E90CDD-EA21-0144-9402-E1151DDE7912}"/>
                </a:ext>
              </a:extLst>
            </p:cNvPr>
            <p:cNvSpPr/>
            <p:nvPr/>
          </p:nvSpPr>
          <p:spPr>
            <a:xfrm rot="16200000">
              <a:off x="3582326" y="3795966"/>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向右箭號 41">
              <a:extLst>
                <a:ext uri="{FF2B5EF4-FFF2-40B4-BE49-F238E27FC236}">
                  <a16:creationId xmlns:a16="http://schemas.microsoft.com/office/drawing/2014/main" id="{AF3C67B4-D03E-9842-8831-8709E41103EE}"/>
                </a:ext>
              </a:extLst>
            </p:cNvPr>
            <p:cNvSpPr/>
            <p:nvPr/>
          </p:nvSpPr>
          <p:spPr>
            <a:xfrm rot="16200000">
              <a:off x="4799213" y="3815128"/>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向右箭號 42">
              <a:extLst>
                <a:ext uri="{FF2B5EF4-FFF2-40B4-BE49-F238E27FC236}">
                  <a16:creationId xmlns:a16="http://schemas.microsoft.com/office/drawing/2014/main" id="{F6AB1D37-E5B9-3E4D-9384-78B2CFBD25D1}"/>
                </a:ext>
              </a:extLst>
            </p:cNvPr>
            <p:cNvSpPr/>
            <p:nvPr/>
          </p:nvSpPr>
          <p:spPr>
            <a:xfrm rot="16200000">
              <a:off x="5995818" y="3811481"/>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 name="圖片 35">
              <a:extLst>
                <a:ext uri="{FF2B5EF4-FFF2-40B4-BE49-F238E27FC236}">
                  <a16:creationId xmlns:a16="http://schemas.microsoft.com/office/drawing/2014/main" id="{6FCA368E-F9AB-EA48-8007-CD13FF96E2DA}"/>
                </a:ext>
              </a:extLst>
            </p:cNvPr>
            <p:cNvPicPr>
              <a:picLocks noChangeAspect="1"/>
            </p:cNvPicPr>
            <p:nvPr/>
          </p:nvPicPr>
          <p:blipFill>
            <a:blip r:embed="rId7"/>
            <a:stretch>
              <a:fillRect/>
            </a:stretch>
          </p:blipFill>
          <p:spPr>
            <a:xfrm>
              <a:off x="2715536" y="3750149"/>
              <a:ext cx="357729" cy="357729"/>
            </a:xfrm>
            <a:prstGeom prst="rect">
              <a:avLst/>
            </a:prstGeom>
          </p:spPr>
        </p:pic>
        <p:pic>
          <p:nvPicPr>
            <p:cNvPr id="38" name="圖片 37">
              <a:extLst>
                <a:ext uri="{FF2B5EF4-FFF2-40B4-BE49-F238E27FC236}">
                  <a16:creationId xmlns:a16="http://schemas.microsoft.com/office/drawing/2014/main" id="{283455E1-098E-9A40-BD4B-F35D7A9FA90A}"/>
                </a:ext>
              </a:extLst>
            </p:cNvPr>
            <p:cNvPicPr>
              <a:picLocks noChangeAspect="1"/>
            </p:cNvPicPr>
            <p:nvPr/>
          </p:nvPicPr>
          <p:blipFill>
            <a:blip r:embed="rId8"/>
            <a:stretch>
              <a:fillRect/>
            </a:stretch>
          </p:blipFill>
          <p:spPr>
            <a:xfrm>
              <a:off x="5330093" y="3772494"/>
              <a:ext cx="317094" cy="317094"/>
            </a:xfrm>
            <a:prstGeom prst="rect">
              <a:avLst/>
            </a:prstGeom>
          </p:spPr>
        </p:pic>
        <p:pic>
          <p:nvPicPr>
            <p:cNvPr id="40" name="圖片 39">
              <a:extLst>
                <a:ext uri="{FF2B5EF4-FFF2-40B4-BE49-F238E27FC236}">
                  <a16:creationId xmlns:a16="http://schemas.microsoft.com/office/drawing/2014/main" id="{929E3518-4EFC-7948-9AD2-A0FCA6E3C520}"/>
                </a:ext>
              </a:extLst>
            </p:cNvPr>
            <p:cNvPicPr>
              <a:picLocks noChangeAspect="1"/>
            </p:cNvPicPr>
            <p:nvPr/>
          </p:nvPicPr>
          <p:blipFill>
            <a:blip r:embed="rId9"/>
            <a:stretch>
              <a:fillRect/>
            </a:stretch>
          </p:blipFill>
          <p:spPr>
            <a:xfrm>
              <a:off x="6493106" y="3775123"/>
              <a:ext cx="307777" cy="307777"/>
            </a:xfrm>
            <a:prstGeom prst="rect">
              <a:avLst/>
            </a:prstGeom>
          </p:spPr>
        </p:pic>
      </p:gr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a:t>
            </a:fld>
            <a:endParaRPr lang="zh-TW"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smtClean="0">
                <a:latin typeface="標楷體" panose="03000509000000000000" pitchFamily="65" charset="-120"/>
                <a:ea typeface="標楷體" panose="03000509000000000000" pitchFamily="65" charset="-120"/>
              </a:rPr>
              <a:t>應用例子</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67" name="群組 66"/>
          <p:cNvGrpSpPr/>
          <p:nvPr/>
        </p:nvGrpSpPr>
        <p:grpSpPr>
          <a:xfrm>
            <a:off x="652359" y="1215371"/>
            <a:ext cx="7914579" cy="3686326"/>
            <a:chOff x="652359" y="1215371"/>
            <a:chExt cx="7914579" cy="3686326"/>
          </a:xfrm>
        </p:grpSpPr>
        <p:sp>
          <p:nvSpPr>
            <p:cNvPr id="14" name="圓角矩形 13"/>
            <p:cNvSpPr/>
            <p:nvPr/>
          </p:nvSpPr>
          <p:spPr>
            <a:xfrm>
              <a:off x="652359" y="1215371"/>
              <a:ext cx="7914579" cy="368632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p:cNvGrpSpPr/>
            <p:nvPr/>
          </p:nvGrpSpPr>
          <p:grpSpPr>
            <a:xfrm>
              <a:off x="3006329" y="2712360"/>
              <a:ext cx="540000" cy="540000"/>
              <a:chOff x="3258184" y="2901779"/>
              <a:chExt cx="540000" cy="540000"/>
            </a:xfrm>
          </p:grpSpPr>
          <p:pic>
            <p:nvPicPr>
              <p:cNvPr id="6" name="圖片 5">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3320389" y="2963984"/>
                <a:ext cx="415590" cy="415590"/>
              </a:xfrm>
              <a:prstGeom prst="rect">
                <a:avLst/>
              </a:prstGeom>
            </p:spPr>
          </p:pic>
          <p:sp>
            <p:nvSpPr>
              <p:cNvPr id="15" name="橢圓 14"/>
              <p:cNvSpPr/>
              <p:nvPr/>
            </p:nvSpPr>
            <p:spPr>
              <a:xfrm>
                <a:off x="3258184" y="2901779"/>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p:cNvGrpSpPr/>
            <p:nvPr/>
          </p:nvGrpSpPr>
          <p:grpSpPr>
            <a:xfrm>
              <a:off x="5241403" y="2172360"/>
              <a:ext cx="540000" cy="540000"/>
              <a:chOff x="4188491" y="1794572"/>
              <a:chExt cx="540000" cy="540000"/>
            </a:xfrm>
          </p:grpSpPr>
          <p:pic>
            <p:nvPicPr>
              <p:cNvPr id="7" name="圖片 6">
                <a:extLst>
                  <a:ext uri="{FF2B5EF4-FFF2-40B4-BE49-F238E27FC236}">
                    <a16:creationId xmlns:a16="http://schemas.microsoft.com/office/drawing/2014/main" id="{2732B9CE-D599-4347-9B4E-A8FF3A42286A}"/>
                  </a:ext>
                </a:extLst>
              </p:cNvPr>
              <p:cNvPicPr>
                <a:picLocks noChangeAspect="1"/>
              </p:cNvPicPr>
              <p:nvPr/>
            </p:nvPicPr>
            <p:blipFill>
              <a:blip r:embed="rId5"/>
              <a:stretch>
                <a:fillRect/>
              </a:stretch>
            </p:blipFill>
            <p:spPr>
              <a:xfrm>
                <a:off x="4250696" y="1856777"/>
                <a:ext cx="415591" cy="415591"/>
              </a:xfrm>
              <a:prstGeom prst="rect">
                <a:avLst/>
              </a:prstGeom>
            </p:spPr>
          </p:pic>
          <p:sp>
            <p:nvSpPr>
              <p:cNvPr id="19" name="橢圓 18"/>
              <p:cNvSpPr/>
              <p:nvPr/>
            </p:nvSpPr>
            <p:spPr>
              <a:xfrm>
                <a:off x="4188491" y="179457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p:cNvGrpSpPr/>
            <p:nvPr/>
          </p:nvGrpSpPr>
          <p:grpSpPr>
            <a:xfrm>
              <a:off x="5531302" y="3427197"/>
              <a:ext cx="540000" cy="540000"/>
              <a:chOff x="5474765" y="2693984"/>
              <a:chExt cx="540000" cy="540000"/>
            </a:xfrm>
          </p:grpSpPr>
          <p:pic>
            <p:nvPicPr>
              <p:cNvPr id="8" name="圖片 7">
                <a:extLst>
                  <a:ext uri="{FF2B5EF4-FFF2-40B4-BE49-F238E27FC236}">
                    <a16:creationId xmlns:a16="http://schemas.microsoft.com/office/drawing/2014/main" id="{09C1CE31-3551-114F-BD3B-B5185BB3599B}"/>
                  </a:ext>
                </a:extLst>
              </p:cNvPr>
              <p:cNvPicPr>
                <a:picLocks noChangeAspect="1"/>
              </p:cNvPicPr>
              <p:nvPr/>
            </p:nvPicPr>
            <p:blipFill>
              <a:blip r:embed="rId6"/>
              <a:stretch>
                <a:fillRect/>
              </a:stretch>
            </p:blipFill>
            <p:spPr>
              <a:xfrm>
                <a:off x="5536969" y="2756188"/>
                <a:ext cx="415592" cy="415592"/>
              </a:xfrm>
              <a:prstGeom prst="rect">
                <a:avLst/>
              </a:prstGeom>
            </p:spPr>
          </p:pic>
          <p:sp>
            <p:nvSpPr>
              <p:cNvPr id="22" name="橢圓 21"/>
              <p:cNvSpPr/>
              <p:nvPr/>
            </p:nvSpPr>
            <p:spPr>
              <a:xfrm>
                <a:off x="5474765" y="2693984"/>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6436241" y="1525750"/>
              <a:ext cx="540000" cy="540000"/>
              <a:chOff x="6242715" y="1536782"/>
              <a:chExt cx="540000" cy="54000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5715" y="1594058"/>
                <a:ext cx="414000" cy="414000"/>
              </a:xfrm>
              <a:prstGeom prst="rect">
                <a:avLst/>
              </a:prstGeom>
            </p:spPr>
          </p:pic>
          <p:sp>
            <p:nvSpPr>
              <p:cNvPr id="24" name="橢圓 23"/>
              <p:cNvSpPr/>
              <p:nvPr/>
            </p:nvSpPr>
            <p:spPr>
              <a:xfrm>
                <a:off x="6242715" y="15367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p:cNvGrpSpPr/>
            <p:nvPr/>
          </p:nvGrpSpPr>
          <p:grpSpPr>
            <a:xfrm>
              <a:off x="7686279" y="2235360"/>
              <a:ext cx="540000" cy="540000"/>
              <a:chOff x="7265185" y="2279187"/>
              <a:chExt cx="540000" cy="540000"/>
            </a:xfrm>
          </p:grpSpPr>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8185" y="2342187"/>
                <a:ext cx="414000" cy="414000"/>
              </a:xfrm>
              <a:prstGeom prst="rect">
                <a:avLst/>
              </a:prstGeom>
            </p:spPr>
          </p:pic>
          <p:sp>
            <p:nvSpPr>
              <p:cNvPr id="26" name="橢圓 25"/>
              <p:cNvSpPr/>
              <p:nvPr/>
            </p:nvSpPr>
            <p:spPr>
              <a:xfrm>
                <a:off x="7265185" y="227918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p:cNvGrpSpPr/>
            <p:nvPr/>
          </p:nvGrpSpPr>
          <p:grpSpPr>
            <a:xfrm>
              <a:off x="7146279" y="3568528"/>
              <a:ext cx="540000" cy="540000"/>
              <a:chOff x="6398701" y="3856711"/>
              <a:chExt cx="540000" cy="540000"/>
            </a:xfrm>
          </p:grpSpPr>
          <p:pic>
            <p:nvPicPr>
              <p:cNvPr id="11" name="圖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1701" y="3919711"/>
                <a:ext cx="414000" cy="414000"/>
              </a:xfrm>
              <a:prstGeom prst="rect">
                <a:avLst/>
              </a:prstGeom>
            </p:spPr>
          </p:pic>
          <p:sp>
            <p:nvSpPr>
              <p:cNvPr id="28" name="橢圓 27"/>
              <p:cNvSpPr/>
              <p:nvPr/>
            </p:nvSpPr>
            <p:spPr>
              <a:xfrm>
                <a:off x="6398701" y="3856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p:cNvGrpSpPr/>
            <p:nvPr/>
          </p:nvGrpSpPr>
          <p:grpSpPr>
            <a:xfrm>
              <a:off x="4519840" y="4255584"/>
              <a:ext cx="540000" cy="540000"/>
              <a:chOff x="4339648" y="4063711"/>
              <a:chExt cx="540000" cy="540000"/>
            </a:xfrm>
          </p:grpSpPr>
          <p:pic>
            <p:nvPicPr>
              <p:cNvPr id="3" name="圖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11219" y="4126711"/>
                <a:ext cx="414000" cy="414000"/>
              </a:xfrm>
              <a:prstGeom prst="rect">
                <a:avLst/>
              </a:prstGeom>
            </p:spPr>
          </p:pic>
          <p:sp>
            <p:nvSpPr>
              <p:cNvPr id="30" name="橢圓 29"/>
              <p:cNvSpPr/>
              <p:nvPr/>
            </p:nvSpPr>
            <p:spPr>
              <a:xfrm>
                <a:off x="4339648" y="4063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p:cNvGrpSpPr/>
            <p:nvPr/>
          </p:nvGrpSpPr>
          <p:grpSpPr>
            <a:xfrm>
              <a:off x="2529329" y="3904993"/>
              <a:ext cx="540000" cy="540000"/>
              <a:chOff x="2169939" y="3735982"/>
              <a:chExt cx="540000" cy="540000"/>
            </a:xfrm>
          </p:grpSpPr>
          <p:pic>
            <p:nvPicPr>
              <p:cNvPr id="10" name="圖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939" y="3798982"/>
                <a:ext cx="414000" cy="414000"/>
              </a:xfrm>
              <a:prstGeom prst="rect">
                <a:avLst/>
              </a:prstGeom>
            </p:spPr>
          </p:pic>
          <p:sp>
            <p:nvSpPr>
              <p:cNvPr id="32" name="橢圓 31"/>
              <p:cNvSpPr/>
              <p:nvPr/>
            </p:nvSpPr>
            <p:spPr>
              <a:xfrm>
                <a:off x="2169939" y="37359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p:cNvGrpSpPr/>
            <p:nvPr/>
          </p:nvGrpSpPr>
          <p:grpSpPr>
            <a:xfrm>
              <a:off x="1379384" y="2856172"/>
              <a:ext cx="540000" cy="540000"/>
              <a:chOff x="1314069" y="3516503"/>
              <a:chExt cx="540000" cy="540000"/>
            </a:xfrm>
          </p:grpSpPr>
          <p:pic>
            <p:nvPicPr>
              <p:cNvPr id="12" name="圖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7069" y="3579503"/>
                <a:ext cx="414000" cy="414000"/>
              </a:xfrm>
              <a:prstGeom prst="rect">
                <a:avLst/>
              </a:prstGeom>
            </p:spPr>
          </p:pic>
          <p:sp>
            <p:nvSpPr>
              <p:cNvPr id="34" name="橢圓 33"/>
              <p:cNvSpPr/>
              <p:nvPr/>
            </p:nvSpPr>
            <p:spPr>
              <a:xfrm>
                <a:off x="1314069" y="3516503"/>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1" name="群組 30"/>
            <p:cNvGrpSpPr/>
            <p:nvPr/>
          </p:nvGrpSpPr>
          <p:grpSpPr>
            <a:xfrm>
              <a:off x="2052329" y="1643832"/>
              <a:ext cx="540000" cy="540000"/>
              <a:chOff x="1404935" y="2159607"/>
              <a:chExt cx="540000" cy="540000"/>
            </a:xfrm>
          </p:grpSpPr>
          <p:pic>
            <p:nvPicPr>
              <p:cNvPr id="4" name="圖片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2610" y="2222607"/>
                <a:ext cx="414000" cy="414000"/>
              </a:xfrm>
              <a:prstGeom prst="rect">
                <a:avLst/>
              </a:prstGeom>
            </p:spPr>
          </p:pic>
          <p:sp>
            <p:nvSpPr>
              <p:cNvPr id="36" name="橢圓 35"/>
              <p:cNvSpPr/>
              <p:nvPr/>
            </p:nvSpPr>
            <p:spPr>
              <a:xfrm>
                <a:off x="1404935" y="21596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p:cNvGrpSpPr/>
            <p:nvPr/>
          </p:nvGrpSpPr>
          <p:grpSpPr>
            <a:xfrm>
              <a:off x="3799648" y="1462750"/>
              <a:ext cx="540000" cy="540000"/>
              <a:chOff x="2711737" y="1578307"/>
              <a:chExt cx="540000" cy="540000"/>
            </a:xfrm>
          </p:grpSpPr>
          <p:pic>
            <p:nvPicPr>
              <p:cNvPr id="13" name="圖片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737" y="1641307"/>
                <a:ext cx="414000" cy="414000"/>
              </a:xfrm>
              <a:prstGeom prst="rect">
                <a:avLst/>
              </a:prstGeom>
            </p:spPr>
          </p:pic>
          <p:sp>
            <p:nvSpPr>
              <p:cNvPr id="38" name="橢圓 37"/>
              <p:cNvSpPr/>
              <p:nvPr/>
            </p:nvSpPr>
            <p:spPr>
              <a:xfrm>
                <a:off x="2711737" y="15783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7" name="直線接點 36"/>
            <p:cNvCxnSpPr>
              <a:stCxn id="38" idx="6"/>
              <a:endCxn id="19" idx="1"/>
            </p:cNvCxnSpPr>
            <p:nvPr/>
          </p:nvCxnSpPr>
          <p:spPr>
            <a:xfrm>
              <a:off x="4339648" y="1732750"/>
              <a:ext cx="980836" cy="518691"/>
            </a:xfrm>
            <a:prstGeom prst="line">
              <a:avLst/>
            </a:prstGeom>
          </p:spPr>
          <p:style>
            <a:lnRef idx="1">
              <a:schemeClr val="dk1"/>
            </a:lnRef>
            <a:fillRef idx="0">
              <a:schemeClr val="dk1"/>
            </a:fillRef>
            <a:effectRef idx="0">
              <a:schemeClr val="dk1"/>
            </a:effectRef>
            <a:fontRef idx="minor">
              <a:schemeClr val="tx1"/>
            </a:fontRef>
          </p:style>
        </p:cxnSp>
        <p:cxnSp>
          <p:nvCxnSpPr>
            <p:cNvPr id="40" name="直線接點 39"/>
            <p:cNvCxnSpPr>
              <a:stCxn id="38" idx="3"/>
              <a:endCxn id="15" idx="0"/>
            </p:cNvCxnSpPr>
            <p:nvPr/>
          </p:nvCxnSpPr>
          <p:spPr>
            <a:xfrm flipH="1">
              <a:off x="3276329" y="1923669"/>
              <a:ext cx="602400" cy="788691"/>
            </a:xfrm>
            <a:prstGeom prst="line">
              <a:avLst/>
            </a:prstGeom>
          </p:spPr>
          <p:style>
            <a:lnRef idx="1">
              <a:schemeClr val="dk1"/>
            </a:lnRef>
            <a:fillRef idx="0">
              <a:schemeClr val="dk1"/>
            </a:fillRef>
            <a:effectRef idx="0">
              <a:schemeClr val="dk1"/>
            </a:effectRef>
            <a:fontRef idx="minor">
              <a:schemeClr val="tx1"/>
            </a:fontRef>
          </p:style>
        </p:cxnSp>
        <p:cxnSp>
          <p:nvCxnSpPr>
            <p:cNvPr id="42" name="直線接點 41"/>
            <p:cNvCxnSpPr>
              <a:endCxn id="15" idx="1"/>
            </p:cNvCxnSpPr>
            <p:nvPr/>
          </p:nvCxnSpPr>
          <p:spPr>
            <a:xfrm>
              <a:off x="2529329" y="2065750"/>
              <a:ext cx="556081" cy="725691"/>
            </a:xfrm>
            <a:prstGeom prst="line">
              <a:avLst/>
            </a:prstGeom>
          </p:spPr>
          <p:style>
            <a:lnRef idx="1">
              <a:schemeClr val="dk1"/>
            </a:lnRef>
            <a:fillRef idx="0">
              <a:schemeClr val="dk1"/>
            </a:fillRef>
            <a:effectRef idx="0">
              <a:schemeClr val="dk1"/>
            </a:effectRef>
            <a:fontRef idx="minor">
              <a:schemeClr val="tx1"/>
            </a:fontRef>
          </p:style>
        </p:cxnSp>
        <p:cxnSp>
          <p:nvCxnSpPr>
            <p:cNvPr id="44" name="直線接點 43"/>
            <p:cNvCxnSpPr>
              <a:stCxn id="34" idx="6"/>
              <a:endCxn id="15" idx="2"/>
            </p:cNvCxnSpPr>
            <p:nvPr/>
          </p:nvCxnSpPr>
          <p:spPr>
            <a:xfrm flipV="1">
              <a:off x="1919384" y="2982360"/>
              <a:ext cx="1086945" cy="143812"/>
            </a:xfrm>
            <a:prstGeom prst="line">
              <a:avLst/>
            </a:prstGeom>
          </p:spPr>
          <p:style>
            <a:lnRef idx="1">
              <a:schemeClr val="dk1"/>
            </a:lnRef>
            <a:fillRef idx="0">
              <a:schemeClr val="dk1"/>
            </a:fillRef>
            <a:effectRef idx="0">
              <a:schemeClr val="dk1"/>
            </a:effectRef>
            <a:fontRef idx="minor">
              <a:schemeClr val="tx1"/>
            </a:fontRef>
          </p:style>
        </p:cxnSp>
        <p:cxnSp>
          <p:nvCxnSpPr>
            <p:cNvPr id="46" name="直線接點 45"/>
            <p:cNvCxnSpPr>
              <a:stCxn id="34" idx="4"/>
              <a:endCxn id="32" idx="2"/>
            </p:cNvCxnSpPr>
            <p:nvPr/>
          </p:nvCxnSpPr>
          <p:spPr>
            <a:xfrm>
              <a:off x="1649384" y="3396172"/>
              <a:ext cx="879945" cy="778821"/>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p:cNvCxnSpPr>
              <a:stCxn id="15" idx="5"/>
              <a:endCxn id="30" idx="2"/>
            </p:cNvCxnSpPr>
            <p:nvPr/>
          </p:nvCxnSpPr>
          <p:spPr>
            <a:xfrm>
              <a:off x="3467248" y="3173279"/>
              <a:ext cx="1052592" cy="1352305"/>
            </a:xfrm>
            <a:prstGeom prst="line">
              <a:avLst/>
            </a:prstGeom>
          </p:spPr>
          <p:style>
            <a:lnRef idx="1">
              <a:schemeClr val="dk1"/>
            </a:lnRef>
            <a:fillRef idx="0">
              <a:schemeClr val="dk1"/>
            </a:fillRef>
            <a:effectRef idx="0">
              <a:schemeClr val="dk1"/>
            </a:effectRef>
            <a:fontRef idx="minor">
              <a:schemeClr val="tx1"/>
            </a:fontRef>
          </p:style>
        </p:cxnSp>
        <p:cxnSp>
          <p:nvCxnSpPr>
            <p:cNvPr id="53" name="直線接點 52"/>
            <p:cNvCxnSpPr>
              <a:stCxn id="19" idx="7"/>
              <a:endCxn id="24" idx="3"/>
            </p:cNvCxnSpPr>
            <p:nvPr/>
          </p:nvCxnSpPr>
          <p:spPr>
            <a:xfrm flipV="1">
              <a:off x="5702322" y="1986669"/>
              <a:ext cx="813000" cy="264772"/>
            </a:xfrm>
            <a:prstGeom prst="line">
              <a:avLst/>
            </a:prstGeom>
          </p:spPr>
          <p:style>
            <a:lnRef idx="1">
              <a:schemeClr val="dk1"/>
            </a:lnRef>
            <a:fillRef idx="0">
              <a:schemeClr val="dk1"/>
            </a:fillRef>
            <a:effectRef idx="0">
              <a:schemeClr val="dk1"/>
            </a:effectRef>
            <a:fontRef idx="minor">
              <a:schemeClr val="tx1"/>
            </a:fontRef>
          </p:style>
        </p:cxnSp>
        <p:cxnSp>
          <p:nvCxnSpPr>
            <p:cNvPr id="55" name="直線接點 54"/>
            <p:cNvCxnSpPr>
              <a:stCxn id="24" idx="5"/>
              <a:endCxn id="26" idx="1"/>
            </p:cNvCxnSpPr>
            <p:nvPr/>
          </p:nvCxnSpPr>
          <p:spPr>
            <a:xfrm>
              <a:off x="6897160" y="1986669"/>
              <a:ext cx="868200" cy="327772"/>
            </a:xfrm>
            <a:prstGeom prst="line">
              <a:avLst/>
            </a:prstGeom>
          </p:spPr>
          <p:style>
            <a:lnRef idx="1">
              <a:schemeClr val="dk1"/>
            </a:lnRef>
            <a:fillRef idx="0">
              <a:schemeClr val="dk1"/>
            </a:fillRef>
            <a:effectRef idx="0">
              <a:schemeClr val="dk1"/>
            </a:effectRef>
            <a:fontRef idx="minor">
              <a:schemeClr val="tx1"/>
            </a:fontRef>
          </p:style>
        </p:cxnSp>
        <p:cxnSp>
          <p:nvCxnSpPr>
            <p:cNvPr id="57" name="直線接點 56"/>
            <p:cNvCxnSpPr>
              <a:stCxn id="19" idx="6"/>
              <a:endCxn id="28" idx="1"/>
            </p:cNvCxnSpPr>
            <p:nvPr/>
          </p:nvCxnSpPr>
          <p:spPr>
            <a:xfrm>
              <a:off x="5781403" y="2442360"/>
              <a:ext cx="1443957" cy="1205249"/>
            </a:xfrm>
            <a:prstGeom prst="line">
              <a:avLst/>
            </a:prstGeom>
          </p:spPr>
          <p:style>
            <a:lnRef idx="1">
              <a:schemeClr val="dk1"/>
            </a:lnRef>
            <a:fillRef idx="0">
              <a:schemeClr val="dk1"/>
            </a:fillRef>
            <a:effectRef idx="0">
              <a:schemeClr val="dk1"/>
            </a:effectRef>
            <a:fontRef idx="minor">
              <a:schemeClr val="tx1"/>
            </a:fontRef>
          </p:style>
        </p:cxnSp>
        <p:cxnSp>
          <p:nvCxnSpPr>
            <p:cNvPr id="59" name="直線接點 58"/>
            <p:cNvCxnSpPr>
              <a:stCxn id="19" idx="4"/>
              <a:endCxn id="22" idx="1"/>
            </p:cNvCxnSpPr>
            <p:nvPr/>
          </p:nvCxnSpPr>
          <p:spPr>
            <a:xfrm>
              <a:off x="5511403" y="2712360"/>
              <a:ext cx="98980" cy="793918"/>
            </a:xfrm>
            <a:prstGeom prst="line">
              <a:avLst/>
            </a:prstGeom>
          </p:spPr>
          <p:style>
            <a:lnRef idx="1">
              <a:schemeClr val="dk1"/>
            </a:lnRef>
            <a:fillRef idx="0">
              <a:schemeClr val="dk1"/>
            </a:fillRef>
            <a:effectRef idx="0">
              <a:schemeClr val="dk1"/>
            </a:effectRef>
            <a:fontRef idx="minor">
              <a:schemeClr val="tx1"/>
            </a:fontRef>
          </p:style>
        </p:cxnSp>
        <p:cxnSp>
          <p:nvCxnSpPr>
            <p:cNvPr id="65" name="直線接點 64"/>
            <p:cNvCxnSpPr>
              <a:stCxn id="30" idx="7"/>
              <a:endCxn id="22" idx="3"/>
            </p:cNvCxnSpPr>
            <p:nvPr/>
          </p:nvCxnSpPr>
          <p:spPr>
            <a:xfrm flipV="1">
              <a:off x="4980759" y="3888116"/>
              <a:ext cx="629624" cy="446549"/>
            </a:xfrm>
            <a:prstGeom prst="line">
              <a:avLst/>
            </a:prstGeom>
          </p:spPr>
          <p:style>
            <a:lnRef idx="1">
              <a:schemeClr val="dk1"/>
            </a:lnRef>
            <a:fillRef idx="0">
              <a:schemeClr val="dk1"/>
            </a:fillRef>
            <a:effectRef idx="0">
              <a:schemeClr val="dk1"/>
            </a:effectRef>
            <a:fontRef idx="minor">
              <a:schemeClr val="tx1"/>
            </a:fontRef>
          </p:style>
        </p:cxnSp>
      </p:grpSp>
      <p:sp>
        <p:nvSpPr>
          <p:cNvPr id="66" name="文字方塊 65">
            <a:extLst>
              <a:ext uri="{FF2B5EF4-FFF2-40B4-BE49-F238E27FC236}">
                <a16:creationId xmlns:a16="http://schemas.microsoft.com/office/drawing/2014/main" id="{80F1AF33-2A48-2B44-BB19-15FB8B46E40F}"/>
              </a:ext>
            </a:extLst>
          </p:cNvPr>
          <p:cNvSpPr txBox="1"/>
          <p:nvPr/>
        </p:nvSpPr>
        <p:spPr>
          <a:xfrm>
            <a:off x="6363776" y="862730"/>
            <a:ext cx="2468524" cy="369332"/>
          </a:xfrm>
          <a:prstGeom prst="rect">
            <a:avLst/>
          </a:prstGeom>
          <a:noFill/>
        </p:spPr>
        <p:txBody>
          <a:bodyPr wrap="square" rtlCol="0">
            <a:spAutoFit/>
          </a:bodyPr>
          <a:lstStyle/>
          <a:p>
            <a:pPr algn="ctr"/>
            <a:r>
              <a:rPr kumimoji="1" lang="en-US" altLang="zh-TW" sz="1800" b="1" dirty="0" err="1" smtClean="0">
                <a:latin typeface="Times New Roman" panose="02020603050405020304" pitchFamily="18" charset="0"/>
                <a:cs typeface="Times New Roman" panose="02020603050405020304" pitchFamily="18" charset="0"/>
              </a:rPr>
              <a:t>Blockchain</a:t>
            </a:r>
            <a:endParaRPr kumimoji="1" lang="zh-TW" altLang="en-US" sz="1800" b="1" dirty="0">
              <a:latin typeface="Times New Roman" panose="02020603050405020304" pitchFamily="18" charset="0"/>
              <a:cs typeface="Times New Roman" panose="02020603050405020304" pitchFamily="18" charset="0"/>
            </a:endParaRPr>
          </a:p>
        </p:txBody>
      </p:sp>
      <p:sp>
        <p:nvSpPr>
          <p:cNvPr id="68" name="文字方塊 67">
            <a:extLst>
              <a:ext uri="{FF2B5EF4-FFF2-40B4-BE49-F238E27FC236}">
                <a16:creationId xmlns:a16="http://schemas.microsoft.com/office/drawing/2014/main" id="{80F1AF33-2A48-2B44-BB19-15FB8B46E40F}"/>
              </a:ext>
            </a:extLst>
          </p:cNvPr>
          <p:cNvSpPr txBox="1"/>
          <p:nvPr/>
        </p:nvSpPr>
        <p:spPr>
          <a:xfrm>
            <a:off x="2954707" y="3209271"/>
            <a:ext cx="683041" cy="338554"/>
          </a:xfrm>
          <a:prstGeom prst="rect">
            <a:avLst/>
          </a:prstGeom>
          <a:noFill/>
        </p:spPr>
        <p:txBody>
          <a:bodyPr wrap="square" rtlCol="0">
            <a:spAutoFit/>
          </a:bodyPr>
          <a:lstStyle/>
          <a:p>
            <a:pPr algn="ctr"/>
            <a:r>
              <a:rPr kumimoji="1" lang="en-US" altLang="zh-TW" sz="1600" b="1" dirty="0" smtClean="0">
                <a:latin typeface="Times New Roman" panose="02020603050405020304" pitchFamily="18" charset="0"/>
                <a:cs typeface="Times New Roman" panose="02020603050405020304" pitchFamily="18" charset="0"/>
              </a:rPr>
              <a:t>Alice</a:t>
            </a:r>
            <a:endParaRPr kumimoji="1" lang="zh-TW" altLang="en-US" sz="1600" b="1"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80F1AF33-2A48-2B44-BB19-15FB8B46E40F}"/>
              </a:ext>
            </a:extLst>
          </p:cNvPr>
          <p:cNvSpPr txBox="1"/>
          <p:nvPr/>
        </p:nvSpPr>
        <p:spPr>
          <a:xfrm>
            <a:off x="5465392" y="3966175"/>
            <a:ext cx="683041" cy="338554"/>
          </a:xfrm>
          <a:prstGeom prst="rect">
            <a:avLst/>
          </a:prstGeom>
          <a:noFill/>
        </p:spPr>
        <p:txBody>
          <a:bodyPr wrap="square" rtlCol="0">
            <a:spAutoFit/>
          </a:bodyPr>
          <a:lstStyle/>
          <a:p>
            <a:pPr algn="ctr"/>
            <a:r>
              <a:rPr kumimoji="1" lang="en-US" altLang="zh-TW" sz="1600" b="1" dirty="0" smtClean="0">
                <a:latin typeface="Times New Roman" panose="02020603050405020304" pitchFamily="18" charset="0"/>
                <a:cs typeface="Times New Roman" panose="02020603050405020304" pitchFamily="18" charset="0"/>
              </a:rPr>
              <a:t>Bob</a:t>
            </a:r>
          </a:p>
        </p:txBody>
      </p:sp>
      <p:cxnSp>
        <p:nvCxnSpPr>
          <p:cNvPr id="71" name="直線單箭頭接點 70"/>
          <p:cNvCxnSpPr>
            <a:stCxn id="15" idx="6"/>
            <a:endCxn id="22" idx="2"/>
          </p:cNvCxnSpPr>
          <p:nvPr/>
        </p:nvCxnSpPr>
        <p:spPr>
          <a:xfrm>
            <a:off x="3546329" y="2982360"/>
            <a:ext cx="1984973" cy="71483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圖片 71">
            <a:extLst>
              <a:ext uri="{FF2B5EF4-FFF2-40B4-BE49-F238E27FC236}">
                <a16:creationId xmlns:a16="http://schemas.microsoft.com/office/drawing/2014/main" id="{6FCA368E-F9AB-EA48-8007-CD13FF96E2DA}"/>
              </a:ext>
            </a:extLst>
          </p:cNvPr>
          <p:cNvPicPr>
            <a:picLocks noChangeAspect="1"/>
          </p:cNvPicPr>
          <p:nvPr/>
        </p:nvPicPr>
        <p:blipFill>
          <a:blip r:embed="rId15"/>
          <a:stretch>
            <a:fillRect/>
          </a:stretch>
        </p:blipFill>
        <p:spPr>
          <a:xfrm>
            <a:off x="2844120" y="2241483"/>
            <a:ext cx="221173" cy="227742"/>
          </a:xfrm>
          <a:prstGeom prst="rect">
            <a:avLst/>
          </a:prstGeom>
        </p:spPr>
      </p:pic>
      <p:pic>
        <p:nvPicPr>
          <p:cNvPr id="73" name="圖片 7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2133273" y="3639469"/>
            <a:ext cx="220258" cy="226800"/>
          </a:xfrm>
          <a:prstGeom prst="rect">
            <a:avLst/>
          </a:prstGeom>
        </p:spPr>
      </p:pic>
      <p:pic>
        <p:nvPicPr>
          <p:cNvPr id="74" name="圖片 73">
            <a:extLst>
              <a:ext uri="{FF2B5EF4-FFF2-40B4-BE49-F238E27FC236}">
                <a16:creationId xmlns:a16="http://schemas.microsoft.com/office/drawing/2014/main" id="{283455E1-098E-9A40-BD4B-F35D7A9FA90A}"/>
              </a:ext>
            </a:extLst>
          </p:cNvPr>
          <p:cNvPicPr>
            <a:picLocks noChangeAspect="1"/>
          </p:cNvPicPr>
          <p:nvPr/>
        </p:nvPicPr>
        <p:blipFill>
          <a:blip r:embed="rId17"/>
          <a:stretch>
            <a:fillRect/>
          </a:stretch>
        </p:blipFill>
        <p:spPr>
          <a:xfrm>
            <a:off x="3791096" y="3849431"/>
            <a:ext cx="220257" cy="226800"/>
          </a:xfrm>
          <a:prstGeom prst="rect">
            <a:avLst/>
          </a:prstGeom>
        </p:spPr>
      </p:pic>
      <p:pic>
        <p:nvPicPr>
          <p:cNvPr id="76" name="圖片 75">
            <a:extLst>
              <a:ext uri="{FF2B5EF4-FFF2-40B4-BE49-F238E27FC236}">
                <a16:creationId xmlns:a16="http://schemas.microsoft.com/office/drawing/2014/main" id="{929E3518-4EFC-7948-9AD2-A0FCA6E3C520}"/>
              </a:ext>
            </a:extLst>
          </p:cNvPr>
          <p:cNvPicPr>
            <a:picLocks noChangeAspect="1"/>
          </p:cNvPicPr>
          <p:nvPr/>
        </p:nvPicPr>
        <p:blipFill>
          <a:blip r:embed="rId18"/>
          <a:stretch>
            <a:fillRect/>
          </a:stretch>
        </p:blipFill>
        <p:spPr>
          <a:xfrm>
            <a:off x="4409630" y="3173279"/>
            <a:ext cx="296321" cy="305123"/>
          </a:xfrm>
          <a:prstGeom prst="rect">
            <a:avLst/>
          </a:prstGeom>
        </p:spPr>
      </p:pic>
      <p:pic>
        <p:nvPicPr>
          <p:cNvPr id="77" name="圖片 76">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4811603" y="1822069"/>
            <a:ext cx="203200" cy="203200"/>
          </a:xfrm>
          <a:prstGeom prst="rect">
            <a:avLst/>
          </a:prstGeom>
        </p:spPr>
      </p:pic>
      <p:pic>
        <p:nvPicPr>
          <p:cNvPr id="78" name="圖片 77">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6133339" y="2117528"/>
            <a:ext cx="177800" cy="177800"/>
          </a:xfrm>
          <a:prstGeom prst="rect">
            <a:avLst/>
          </a:prstGeom>
        </p:spPr>
      </p:pic>
      <p:pic>
        <p:nvPicPr>
          <p:cNvPr id="79" name="圖片 78">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7357036" y="1954511"/>
            <a:ext cx="203200" cy="203200"/>
          </a:xfrm>
          <a:prstGeom prst="rect">
            <a:avLst/>
          </a:prstGeom>
        </p:spPr>
      </p:pic>
      <p:pic>
        <p:nvPicPr>
          <p:cNvPr id="80" name="圖片 79">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2304539" y="2856172"/>
            <a:ext cx="203200" cy="203200"/>
          </a:xfrm>
          <a:prstGeom prst="rect">
            <a:avLst/>
          </a:prstGeom>
        </p:spPr>
      </p:pic>
      <p:pic>
        <p:nvPicPr>
          <p:cNvPr id="81" name="圖片 80">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6383314" y="3115869"/>
            <a:ext cx="203200" cy="203200"/>
          </a:xfrm>
          <a:prstGeom prst="rect">
            <a:avLst/>
          </a:prstGeom>
        </p:spPr>
      </p:pic>
      <p:pic>
        <p:nvPicPr>
          <p:cNvPr id="82" name="圖片 81">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5109539" y="3933590"/>
            <a:ext cx="177800" cy="177800"/>
          </a:xfrm>
          <a:prstGeom prst="rect">
            <a:avLst/>
          </a:prstGeom>
        </p:spPr>
      </p:pic>
      <p:pic>
        <p:nvPicPr>
          <p:cNvPr id="83" name="圖片 8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5601235" y="2944035"/>
            <a:ext cx="220258" cy="226800"/>
          </a:xfrm>
          <a:prstGeom prst="rect">
            <a:avLst/>
          </a:prstGeom>
        </p:spPr>
      </p:pic>
      <p:pic>
        <p:nvPicPr>
          <p:cNvPr id="85" name="圖片 8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12910" y="2876247"/>
            <a:ext cx="724913" cy="724913"/>
          </a:xfrm>
          <a:prstGeom prst="rect">
            <a:avLst/>
          </a:prstGeom>
        </p:spPr>
      </p:pic>
      <p:sp>
        <p:nvSpPr>
          <p:cNvPr id="86" name="投影片編號版面配置區 8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5</a:t>
            </a:fld>
            <a:endParaRPr lang="zh-TW" altLang="en-US"/>
          </a:p>
        </p:txBody>
      </p:sp>
    </p:spTree>
    <p:extLst>
      <p:ext uri="{BB962C8B-B14F-4D97-AF65-F5344CB8AC3E}">
        <p14:creationId xmlns:p14="http://schemas.microsoft.com/office/powerpoint/2010/main" val="36228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獻</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742950" lvl="1" indent="-285750">
              <a:lnSpc>
                <a:spcPct val="150000"/>
              </a:lnSpc>
            </a:pPr>
            <a:r>
              <a:rPr lang="en-US"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 Listener</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6</a:t>
            </a:fld>
            <a:endParaRPr lang="zh-TW" altLang="en-US"/>
          </a:p>
        </p:txBody>
      </p:sp>
    </p:spTree>
    <p:extLst>
      <p:ext uri="{BB962C8B-B14F-4D97-AF65-F5344CB8AC3E}">
        <p14:creationId xmlns:p14="http://schemas.microsoft.com/office/powerpoint/2010/main" val="3208321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保有區塊鏈特性：不可改變性、數字資產的建立和移動</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貨幣之實際交易</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數量</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
        <p:nvSpPr>
          <p:cNvPr id="3" name="投影片編號版面配置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spTree>
    <p:extLst>
      <p:ext uri="{BB962C8B-B14F-4D97-AF65-F5344CB8AC3E}">
        <p14:creationId xmlns:p14="http://schemas.microsoft.com/office/powerpoint/2010/main" val="2677158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spTree>
    <p:extLst>
      <p:ext uri="{BB962C8B-B14F-4D97-AF65-F5344CB8AC3E}">
        <p14:creationId xmlns:p14="http://schemas.microsoft.com/office/powerpoint/2010/main" val="243731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交易雙方位址、時間和數量等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區塊範圍、時間範圍等功能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spTree>
    <p:extLst>
      <p:ext uri="{BB962C8B-B14F-4D97-AF65-F5344CB8AC3E}">
        <p14:creationId xmlns:p14="http://schemas.microsoft.com/office/powerpoint/2010/main" val="1195934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13125</TotalTime>
  <Words>2872</Words>
  <Application>Microsoft Office PowerPoint</Application>
  <PresentationFormat>如螢幕大小 (16:9)</PresentationFormat>
  <Paragraphs>235</Paragraphs>
  <Slides>32</Slides>
  <Notes>32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32</vt:i4>
      </vt:variant>
    </vt:vector>
  </HeadingPairs>
  <TitlesOfParts>
    <vt:vector size="40" baseType="lpstr">
      <vt:lpstr>DengXian</vt:lpstr>
      <vt:lpstr>Microsoft JhengHei</vt:lpstr>
      <vt:lpstr>新細明體</vt:lpstr>
      <vt:lpstr>標楷體</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Outline</vt:lpstr>
      <vt:lpstr>Outline</vt:lpstr>
      <vt:lpstr>背景動機  </vt:lpstr>
      <vt:lpstr>應用例子  </vt:lpstr>
      <vt:lpstr>Outline</vt:lpstr>
      <vt:lpstr>BigChainDB</vt:lpstr>
      <vt:lpstr>Ethereum Query Language</vt:lpstr>
      <vt:lpstr>Etherscan</vt:lpstr>
      <vt:lpstr>Event Listener</vt:lpstr>
      <vt:lpstr>Outline</vt:lpstr>
      <vt:lpstr>設計發想</vt:lpstr>
      <vt:lpstr>系統設計</vt:lpstr>
      <vt:lpstr>技術背景</vt:lpstr>
      <vt:lpstr>區塊鏈</vt:lpstr>
      <vt:lpstr>智能合約</vt:lpstr>
      <vt:lpstr>跨鏈技術</vt:lpstr>
      <vt:lpstr>跨鏈技術</vt:lpstr>
      <vt:lpstr>Outline</vt:lpstr>
      <vt:lpstr>PowerPoint 簡報</vt:lpstr>
      <vt:lpstr>網頁架構圖</vt:lpstr>
      <vt:lpstr>智能合約與Oraclize (Provable)服務</vt:lpstr>
      <vt:lpstr>智能合約與Oraclize(Provable)服務</vt:lpstr>
      <vt:lpstr>交易內容處理方法(Solidity)</vt:lpstr>
      <vt:lpstr>「區塊範圍」與「時間範圍」查詢功能</vt:lpstr>
      <vt:lpstr>「區塊範圍」與「時間範圍」查詢功能</vt:lpstr>
      <vt:lpstr>Binary Search查詢效能比較</vt:lpstr>
      <vt:lpstr>Outline</vt:lpstr>
      <vt:lpstr>實作中遭遇的難題</vt:lpstr>
      <vt:lpstr>Demo</vt:lpstr>
      <vt:lpstr>未來方向建議</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Windows 使用者</cp:lastModifiedBy>
  <cp:revision>316</cp:revision>
  <dcterms:modified xsi:type="dcterms:W3CDTF">2020-11-09T16:35:58Z</dcterms:modified>
</cp:coreProperties>
</file>